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handoutMasterIdLst>
    <p:handoutMasterId r:id="rId123"/>
  </p:handoutMasterIdLst>
  <p:sldIdLst>
    <p:sldId id="256" r:id="rId2"/>
    <p:sldId id="488" r:id="rId3"/>
    <p:sldId id="489" r:id="rId4"/>
    <p:sldId id="490" r:id="rId5"/>
    <p:sldId id="360" r:id="rId6"/>
    <p:sldId id="359" r:id="rId7"/>
    <p:sldId id="330" r:id="rId8"/>
    <p:sldId id="289" r:id="rId9"/>
    <p:sldId id="259" r:id="rId10"/>
    <p:sldId id="347" r:id="rId11"/>
    <p:sldId id="525" r:id="rId12"/>
    <p:sldId id="531" r:id="rId13"/>
    <p:sldId id="348" r:id="rId14"/>
    <p:sldId id="465" r:id="rId15"/>
    <p:sldId id="466" r:id="rId16"/>
    <p:sldId id="486" r:id="rId17"/>
    <p:sldId id="483" r:id="rId18"/>
    <p:sldId id="290" r:id="rId19"/>
    <p:sldId id="467" r:id="rId20"/>
    <p:sldId id="291" r:id="rId21"/>
    <p:sldId id="492" r:id="rId22"/>
    <p:sldId id="314" r:id="rId23"/>
    <p:sldId id="541" r:id="rId24"/>
    <p:sldId id="542" r:id="rId25"/>
    <p:sldId id="543" r:id="rId26"/>
    <p:sldId id="544" r:id="rId27"/>
    <p:sldId id="545" r:id="rId28"/>
    <p:sldId id="546" r:id="rId29"/>
    <p:sldId id="547" r:id="rId30"/>
    <p:sldId id="548" r:id="rId31"/>
    <p:sldId id="549" r:id="rId32"/>
    <p:sldId id="550" r:id="rId33"/>
    <p:sldId id="551" r:id="rId34"/>
    <p:sldId id="552" r:id="rId35"/>
    <p:sldId id="553" r:id="rId36"/>
    <p:sldId id="554" r:id="rId37"/>
    <p:sldId id="555" r:id="rId38"/>
    <p:sldId id="556" r:id="rId39"/>
    <p:sldId id="557" r:id="rId40"/>
    <p:sldId id="558" r:id="rId41"/>
    <p:sldId id="559" r:id="rId42"/>
    <p:sldId id="560" r:id="rId43"/>
    <p:sldId id="561" r:id="rId44"/>
    <p:sldId id="562" r:id="rId45"/>
    <p:sldId id="563" r:id="rId46"/>
    <p:sldId id="565" r:id="rId47"/>
    <p:sldId id="648" r:id="rId48"/>
    <p:sldId id="649" r:id="rId49"/>
    <p:sldId id="650" r:id="rId50"/>
    <p:sldId id="651" r:id="rId51"/>
    <p:sldId id="652" r:id="rId52"/>
    <p:sldId id="566" r:id="rId53"/>
    <p:sldId id="567" r:id="rId54"/>
    <p:sldId id="568" r:id="rId55"/>
    <p:sldId id="569" r:id="rId56"/>
    <p:sldId id="570" r:id="rId57"/>
    <p:sldId id="654" r:id="rId58"/>
    <p:sldId id="655" r:id="rId59"/>
    <p:sldId id="656" r:id="rId60"/>
    <p:sldId id="653" r:id="rId61"/>
    <p:sldId id="573" r:id="rId62"/>
    <p:sldId id="574" r:id="rId63"/>
    <p:sldId id="575" r:id="rId64"/>
    <p:sldId id="576" r:id="rId65"/>
    <p:sldId id="577" r:id="rId66"/>
    <p:sldId id="578" r:id="rId67"/>
    <p:sldId id="579" r:id="rId68"/>
    <p:sldId id="580" r:id="rId69"/>
    <p:sldId id="581" r:id="rId70"/>
    <p:sldId id="582" r:id="rId71"/>
    <p:sldId id="583" r:id="rId72"/>
    <p:sldId id="584" r:id="rId73"/>
    <p:sldId id="585" r:id="rId74"/>
    <p:sldId id="586" r:id="rId75"/>
    <p:sldId id="587" r:id="rId76"/>
    <p:sldId id="588" r:id="rId77"/>
    <p:sldId id="589" r:id="rId78"/>
    <p:sldId id="590" r:id="rId79"/>
    <p:sldId id="602" r:id="rId80"/>
    <p:sldId id="603" r:id="rId81"/>
    <p:sldId id="605" r:id="rId82"/>
    <p:sldId id="606" r:id="rId83"/>
    <p:sldId id="607" r:id="rId84"/>
    <p:sldId id="608" r:id="rId85"/>
    <p:sldId id="609" r:id="rId86"/>
    <p:sldId id="610" r:id="rId87"/>
    <p:sldId id="611" r:id="rId88"/>
    <p:sldId id="612" r:id="rId89"/>
    <p:sldId id="613" r:id="rId90"/>
    <p:sldId id="614" r:id="rId91"/>
    <p:sldId id="615" r:id="rId92"/>
    <p:sldId id="616" r:id="rId93"/>
    <p:sldId id="617" r:id="rId94"/>
    <p:sldId id="618" r:id="rId95"/>
    <p:sldId id="619" r:id="rId96"/>
    <p:sldId id="620" r:id="rId97"/>
    <p:sldId id="665" r:id="rId98"/>
    <p:sldId id="657" r:id="rId99"/>
    <p:sldId id="659" r:id="rId100"/>
    <p:sldId id="662" r:id="rId101"/>
    <p:sldId id="663" r:id="rId102"/>
    <p:sldId id="664" r:id="rId103"/>
    <p:sldId id="660" r:id="rId104"/>
    <p:sldId id="661" r:id="rId105"/>
    <p:sldId id="632" r:id="rId106"/>
    <p:sldId id="633" r:id="rId107"/>
    <p:sldId id="634" r:id="rId108"/>
    <p:sldId id="635" r:id="rId109"/>
    <p:sldId id="636" r:id="rId110"/>
    <p:sldId id="637" r:id="rId111"/>
    <p:sldId id="638" r:id="rId112"/>
    <p:sldId id="639" r:id="rId113"/>
    <p:sldId id="640" r:id="rId114"/>
    <p:sldId id="641" r:id="rId115"/>
    <p:sldId id="642" r:id="rId116"/>
    <p:sldId id="643" r:id="rId117"/>
    <p:sldId id="644" r:id="rId118"/>
    <p:sldId id="645" r:id="rId119"/>
    <p:sldId id="646" r:id="rId120"/>
    <p:sldId id="647"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37" autoAdjust="0"/>
    <p:restoredTop sz="94324" autoAdjust="0"/>
  </p:normalViewPr>
  <p:slideViewPr>
    <p:cSldViewPr>
      <p:cViewPr varScale="1">
        <p:scale>
          <a:sx n="75" d="100"/>
          <a:sy n="75" d="100"/>
        </p:scale>
        <p:origin x="756" y="56"/>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28-May-24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28-May-24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876460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copyblogger.com/copywriting-101/"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Copywriting is salesmanship.</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50</a:t>
            </a:fld>
            <a:endParaRPr lang="en-US"/>
          </a:p>
        </p:txBody>
      </p:sp>
    </p:spTree>
    <p:extLst>
      <p:ext uri="{BB962C8B-B14F-4D97-AF65-F5344CB8AC3E}">
        <p14:creationId xmlns:p14="http://schemas.microsoft.com/office/powerpoint/2010/main" val="1816435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7023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Mobile is disrupting the way people engage with brands. Everything that can be done on a desktop computer is now available on a mobile device.</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61</a:t>
            </a:fld>
            <a:endParaRPr lang="en-US"/>
          </a:p>
        </p:txBody>
      </p:sp>
    </p:spTree>
    <p:extLst>
      <p:ext uri="{BB962C8B-B14F-4D97-AF65-F5344CB8AC3E}">
        <p14:creationId xmlns:p14="http://schemas.microsoft.com/office/powerpoint/2010/main" val="363373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Mobile is disrupting the way people engage with brands. Everything that can be done on a desktop computer is now available on a mobile device.</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62</a:t>
            </a:fld>
            <a:endParaRPr lang="en-US"/>
          </a:p>
        </p:txBody>
      </p:sp>
    </p:spTree>
    <p:extLst>
      <p:ext uri="{BB962C8B-B14F-4D97-AF65-F5344CB8AC3E}">
        <p14:creationId xmlns:p14="http://schemas.microsoft.com/office/powerpoint/2010/main" val="679894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Mobile platforms, such as smartphones and tablets, host up to 60% of digital media time for users in the U.S.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63</a:t>
            </a:fld>
            <a:endParaRPr lang="en-US"/>
          </a:p>
        </p:txBody>
      </p:sp>
    </p:spTree>
    <p:extLst>
      <p:ext uri="{BB962C8B-B14F-4D97-AF65-F5344CB8AC3E}">
        <p14:creationId xmlns:p14="http://schemas.microsoft.com/office/powerpoint/2010/main" val="277113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For mobile marketing to be effective, you need to curate a cohesive experience that customers expect—and that can be a real challenge as you work to acquire, engage, and retain users across a variety of platforms. </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64</a:t>
            </a:fld>
            <a:endParaRPr lang="en-US"/>
          </a:p>
        </p:txBody>
      </p:sp>
    </p:spTree>
    <p:extLst>
      <p:ext uri="{BB962C8B-B14F-4D97-AF65-F5344CB8AC3E}">
        <p14:creationId xmlns:p14="http://schemas.microsoft.com/office/powerpoint/2010/main" val="2451357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Times New Roman" panose="02020603050405020304" pitchFamily="18" charset="0"/>
                <a:cs typeface="Times New Roman" panose="02020603050405020304" pitchFamily="18" charset="0"/>
              </a:rPr>
              <a:t>V</a:t>
            </a:r>
            <a:r>
              <a:rPr lang="en-US" sz="1200" dirty="0">
                <a:latin typeface="Times New Roman" panose="02020603050405020304" pitchFamily="18" charset="0"/>
                <a:cs typeface="Times New Roman" panose="02020603050405020304" pitchFamily="18" charset="0"/>
              </a:rPr>
              <a:t>ideo marketing, a forward-facing marketing strategy that integrates engaging video into your marketing campaigns.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71</a:t>
            </a:fld>
            <a:endParaRPr lang="en-US"/>
          </a:p>
        </p:txBody>
      </p:sp>
    </p:spTree>
    <p:extLst>
      <p:ext uri="{BB962C8B-B14F-4D97-AF65-F5344CB8AC3E}">
        <p14:creationId xmlns:p14="http://schemas.microsoft.com/office/powerpoint/2010/main" val="276191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9820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81</a:t>
            </a:fld>
            <a:endParaRPr lang="en-US"/>
          </a:p>
        </p:txBody>
      </p:sp>
    </p:spTree>
    <p:extLst>
      <p:ext uri="{BB962C8B-B14F-4D97-AF65-F5344CB8AC3E}">
        <p14:creationId xmlns:p14="http://schemas.microsoft.com/office/powerpoint/2010/main" val="2404943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88</a:t>
            </a:fld>
            <a:endParaRPr lang="en-US"/>
          </a:p>
        </p:txBody>
      </p:sp>
    </p:spTree>
    <p:extLst>
      <p:ext uri="{BB962C8B-B14F-4D97-AF65-F5344CB8AC3E}">
        <p14:creationId xmlns:p14="http://schemas.microsoft.com/office/powerpoint/2010/main" val="246495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61478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The same principle lies behind bonuses, membership rewards, progress-based points and certificates, etc. Offering prizes for step-by-step completion of a particular process helps retain customers and build a committed audience.</a:t>
            </a:r>
            <a:endParaRPr lang="en-US" sz="1200" b="0" i="0" dirty="0">
              <a:solidFill>
                <a:srgbClr val="1B1B1B"/>
              </a:solidFill>
              <a:effectLst/>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89</a:t>
            </a:fld>
            <a:endParaRPr lang="en-US"/>
          </a:p>
        </p:txBody>
      </p:sp>
    </p:spTree>
    <p:extLst>
      <p:ext uri="{BB962C8B-B14F-4D97-AF65-F5344CB8AC3E}">
        <p14:creationId xmlns:p14="http://schemas.microsoft.com/office/powerpoint/2010/main" val="3235280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982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536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Through this, marketers educate their audience in the hopes of future conversions. Content marketing, like SEO, is a long play and requires a developed strategy to get the most out of your pieces.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25</a:t>
            </a:fld>
            <a:endParaRPr lang="en-US"/>
          </a:p>
        </p:txBody>
      </p:sp>
    </p:spTree>
    <p:extLst>
      <p:ext uri="{BB962C8B-B14F-4D97-AF65-F5344CB8AC3E}">
        <p14:creationId xmlns:p14="http://schemas.microsoft.com/office/powerpoint/2010/main" val="2401227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31</a:t>
            </a:fld>
            <a:endParaRPr lang="en-US"/>
          </a:p>
        </p:txBody>
      </p:sp>
    </p:spTree>
    <p:extLst>
      <p:ext uri="{BB962C8B-B14F-4D97-AF65-F5344CB8AC3E}">
        <p14:creationId xmlns:p14="http://schemas.microsoft.com/office/powerpoint/2010/main" val="1494398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997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PPC (pay-per-call) – some ads, particularly those served to mobile search users, may be charged by the number of clicks that resulted in a direct call from a smartphone.</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46</a:t>
            </a:fld>
            <a:endParaRPr lang="en-US"/>
          </a:p>
        </p:txBody>
      </p:sp>
    </p:spTree>
    <p:extLst>
      <p:ext uri="{BB962C8B-B14F-4D97-AF65-F5344CB8AC3E}">
        <p14:creationId xmlns:p14="http://schemas.microsoft.com/office/powerpoint/2010/main" val="2112934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SEO is a subset of search engine marketing. SEO is also referred as SEO copyrighting, because most of the techniques that are used to promote sites in search engines, deal with text.</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47</a:t>
            </a:fld>
            <a:endParaRPr lang="en-US"/>
          </a:p>
        </p:txBody>
      </p:sp>
    </p:spTree>
    <p:extLst>
      <p:ext uri="{BB962C8B-B14F-4D97-AF65-F5344CB8AC3E}">
        <p14:creationId xmlns:p14="http://schemas.microsoft.com/office/powerpoint/2010/main" val="629701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Copywriting is the art and science</a:t>
            </a:r>
            <a:r>
              <a:rPr lang="en-US" sz="1200" dirty="0">
                <a:latin typeface="Times New Roman" panose="02020603050405020304" pitchFamily="18" charset="0"/>
                <a:cs typeface="Times New Roman" panose="02020603050405020304" pitchFamily="18" charset="0"/>
                <a:hlinkClick r:id="rId3"/>
              </a:rPr>
              <a:t> </a:t>
            </a:r>
            <a:r>
              <a:rPr lang="en-US" sz="1200" dirty="0">
                <a:latin typeface="Times New Roman" panose="02020603050405020304" pitchFamily="18" charset="0"/>
                <a:cs typeface="Times New Roman" panose="02020603050405020304" pitchFamily="18" charset="0"/>
              </a:rPr>
              <a:t>of creating content that prompts the reader/end-user to either buy a product, subscribe to a list, take a test drive, or take some other action that will improve your appeal to the end-user (customers, clients, prospects, readers, etc.),</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49</a:t>
            </a:fld>
            <a:endParaRPr lang="en-US"/>
          </a:p>
        </p:txBody>
      </p:sp>
    </p:spTree>
    <p:extLst>
      <p:ext uri="{BB962C8B-B14F-4D97-AF65-F5344CB8AC3E}">
        <p14:creationId xmlns:p14="http://schemas.microsoft.com/office/powerpoint/2010/main" val="764821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3C3A660-28A0-4AEA-914B-B74BC783CD8B}" type="datetime1">
              <a:rPr lang="en-US" smtClean="0"/>
              <a:t>28-May-24</a:t>
            </a:fld>
            <a:endParaRPr lang="en-US"/>
          </a:p>
        </p:txBody>
      </p:sp>
      <p:sp>
        <p:nvSpPr>
          <p:cNvPr id="5" name="Footer Placeholder 4"/>
          <p:cNvSpPr>
            <a:spLocks noGrp="1"/>
          </p:cNvSpPr>
          <p:nvPr>
            <p:ph type="ftr" sz="quarter" idx="11"/>
          </p:nvPr>
        </p:nvSpPr>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EC3708-4556-49CB-B5DF-31A6A9F076D0}" type="datetime1">
              <a:rPr lang="en-US" smtClean="0"/>
              <a:t>28-May-24</a:t>
            </a:fld>
            <a:endParaRPr lang="en-US"/>
          </a:p>
        </p:txBody>
      </p:sp>
      <p:sp>
        <p:nvSpPr>
          <p:cNvPr id="5" name="Footer Placeholder 4"/>
          <p:cNvSpPr>
            <a:spLocks noGrp="1"/>
          </p:cNvSpPr>
          <p:nvPr>
            <p:ph type="ftr" sz="quarter" idx="11"/>
          </p:nvPr>
        </p:nvSpPr>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63F1F3-143F-4746-9184-F3BABD26FD86}" type="datetime1">
              <a:rPr lang="en-US" smtClean="0"/>
              <a:t>28-May-24</a:t>
            </a:fld>
            <a:endParaRPr lang="en-US"/>
          </a:p>
        </p:txBody>
      </p:sp>
      <p:sp>
        <p:nvSpPr>
          <p:cNvPr id="5" name="Footer Placeholder 4"/>
          <p:cNvSpPr>
            <a:spLocks noGrp="1"/>
          </p:cNvSpPr>
          <p:nvPr>
            <p:ph type="ftr" sz="quarter" idx="11"/>
          </p:nvPr>
        </p:nvSpPr>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24AC45-48A1-4F74-9F03-C076EF75FB41}" type="datetime1">
              <a:rPr lang="en-US" smtClean="0"/>
              <a:t>28-May-24</a:t>
            </a:fld>
            <a:endParaRPr lang="en-US"/>
          </a:p>
        </p:txBody>
      </p:sp>
      <p:sp>
        <p:nvSpPr>
          <p:cNvPr id="5" name="Footer Placeholder 4"/>
          <p:cNvSpPr>
            <a:spLocks noGrp="1"/>
          </p:cNvSpPr>
          <p:nvPr>
            <p:ph type="ftr" sz="quarter" idx="11"/>
          </p:nvPr>
        </p:nvSpPr>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9E334A-82C5-4479-A5C9-336D942AF63E}" type="datetime1">
              <a:rPr lang="en-US" smtClean="0"/>
              <a:t>28-May-24</a:t>
            </a:fld>
            <a:endParaRPr lang="en-US"/>
          </a:p>
        </p:txBody>
      </p:sp>
      <p:sp>
        <p:nvSpPr>
          <p:cNvPr id="5" name="Footer Placeholder 4"/>
          <p:cNvSpPr>
            <a:spLocks noGrp="1"/>
          </p:cNvSpPr>
          <p:nvPr>
            <p:ph type="ftr" sz="quarter" idx="11"/>
          </p:nvPr>
        </p:nvSpPr>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F4337A-EF10-4B9D-A050-E1BD6D7EEB81}" type="datetime1">
              <a:rPr lang="en-US" smtClean="0"/>
              <a:t>28-May-24</a:t>
            </a:fld>
            <a:endParaRPr lang="en-US"/>
          </a:p>
        </p:txBody>
      </p:sp>
      <p:sp>
        <p:nvSpPr>
          <p:cNvPr id="6" name="Footer Placeholder 5"/>
          <p:cNvSpPr>
            <a:spLocks noGrp="1"/>
          </p:cNvSpPr>
          <p:nvPr>
            <p:ph type="ftr" sz="quarter" idx="11"/>
          </p:nvPr>
        </p:nvSpPr>
        <p:spPr/>
        <p:txBody>
          <a:bodyPr/>
          <a:lstStyle/>
          <a:p>
            <a:r>
              <a:rPr lang="en-US"/>
              <a:t>Digital Marketing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E58C5D-7F65-4220-A247-9FE31D190A10}" type="datetime1">
              <a:rPr lang="en-US" smtClean="0"/>
              <a:t>28-May-24</a:t>
            </a:fld>
            <a:endParaRPr lang="en-US"/>
          </a:p>
        </p:txBody>
      </p:sp>
      <p:sp>
        <p:nvSpPr>
          <p:cNvPr id="8" name="Footer Placeholder 7"/>
          <p:cNvSpPr>
            <a:spLocks noGrp="1"/>
          </p:cNvSpPr>
          <p:nvPr>
            <p:ph type="ftr" sz="quarter" idx="11"/>
          </p:nvPr>
        </p:nvSpPr>
        <p:spPr/>
        <p:txBody>
          <a:bodyPr/>
          <a:lstStyle/>
          <a:p>
            <a:r>
              <a:rPr lang="en-US"/>
              <a:t>Digital Marketing               Unit 3</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35D5B5-D39D-4D4C-8B5D-704778D2BD70}" type="datetime1">
              <a:rPr lang="en-US" smtClean="0"/>
              <a:t>28-May-24</a:t>
            </a:fld>
            <a:endParaRPr lang="en-US"/>
          </a:p>
        </p:txBody>
      </p:sp>
      <p:sp>
        <p:nvSpPr>
          <p:cNvPr id="4" name="Footer Placeholder 3"/>
          <p:cNvSpPr>
            <a:spLocks noGrp="1"/>
          </p:cNvSpPr>
          <p:nvPr>
            <p:ph type="ftr" sz="quarter" idx="11"/>
          </p:nvPr>
        </p:nvSpPr>
        <p:spPr/>
        <p:txBody>
          <a:bodyPr/>
          <a:lstStyle/>
          <a:p>
            <a:r>
              <a:rPr lang="en-US"/>
              <a:t>Digital Marketing               Unit 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03923D-8D8A-4283-B354-381CA202956D}" type="datetime1">
              <a:rPr lang="en-US" smtClean="0"/>
              <a:t>28-May-24</a:t>
            </a:fld>
            <a:endParaRPr lang="en-US"/>
          </a:p>
        </p:txBody>
      </p:sp>
      <p:sp>
        <p:nvSpPr>
          <p:cNvPr id="3" name="Footer Placeholder 2"/>
          <p:cNvSpPr>
            <a:spLocks noGrp="1"/>
          </p:cNvSpPr>
          <p:nvPr>
            <p:ph type="ftr" sz="quarter" idx="11"/>
          </p:nvPr>
        </p:nvSpPr>
        <p:spPr/>
        <p:txBody>
          <a:bodyPr/>
          <a:lstStyle/>
          <a:p>
            <a:r>
              <a:rPr lang="en-US"/>
              <a:t>Digital Marketing               Unit 3</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7D74D2-F169-4581-84A2-64542BA374F7}" type="datetime1">
              <a:rPr lang="en-US" smtClean="0"/>
              <a:t>28-May-24</a:t>
            </a:fld>
            <a:endParaRPr lang="en-US"/>
          </a:p>
        </p:txBody>
      </p:sp>
      <p:sp>
        <p:nvSpPr>
          <p:cNvPr id="6" name="Footer Placeholder 5"/>
          <p:cNvSpPr>
            <a:spLocks noGrp="1"/>
          </p:cNvSpPr>
          <p:nvPr>
            <p:ph type="ftr" sz="quarter" idx="11"/>
          </p:nvPr>
        </p:nvSpPr>
        <p:spPr/>
        <p:txBody>
          <a:bodyPr/>
          <a:lstStyle/>
          <a:p>
            <a:r>
              <a:rPr lang="en-US"/>
              <a:t>Digital Marketing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1154A4-8175-4F80-956A-163DB8F433F9}" type="datetime1">
              <a:rPr lang="en-US" smtClean="0"/>
              <a:t>28-May-24</a:t>
            </a:fld>
            <a:endParaRPr lang="en-US"/>
          </a:p>
        </p:txBody>
      </p:sp>
      <p:sp>
        <p:nvSpPr>
          <p:cNvPr id="6" name="Footer Placeholder 5"/>
          <p:cNvSpPr>
            <a:spLocks noGrp="1"/>
          </p:cNvSpPr>
          <p:nvPr>
            <p:ph type="ftr" sz="quarter" idx="11"/>
          </p:nvPr>
        </p:nvSpPr>
        <p:spPr/>
        <p:txBody>
          <a:bodyPr/>
          <a:lstStyle/>
          <a:p>
            <a:r>
              <a:rPr lang="en-US"/>
              <a:t>Digital Marketing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BD6F52-10C5-43C4-AD85-4AB69810D3D5}" type="datetime1">
              <a:rPr lang="en-US" smtClean="0"/>
              <a:t>28-May-24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Digital Marketing               Unit 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www.youtube.com/watch?v=gfFgga9XY7k&amp;t=31s" TargetMode="External"/><Relationship Id="rId2" Type="http://schemas.openxmlformats.org/officeDocument/2006/relationships/hyperlink" Target="https://www.youtube.com/watch?v=rpwD50v0Ubo"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www.coursera.org/learn/content-marketing" TargetMode="External"/><Relationship Id="rId4" Type="http://schemas.openxmlformats.org/officeDocument/2006/relationships/hyperlink" Target="https://academy.hubspot.com/courses/content-marketing" TargetMode="External"/></Relationships>
</file>

<file path=ppt/slides/_rels/slide10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hyperlink" Target="http://www.aktuonline.com/papers/mba-3-sem-digital-marketing-rmbmk03-2020.html" TargetMode="External"/><Relationship Id="rId2" Type="http://schemas.openxmlformats.org/officeDocument/2006/relationships/hyperlink" Target="http://www.aktuonline.com/papers/mba-3-sem-digital-and-social-media-marketing-kmbmk03-2020.pdf" TargetMode="Externa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www.aktuonline.com/papers/mba-3-sem-digital-mar" TargetMode="External"/></Relationships>
</file>

<file path=ppt/slides/_rels/slide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forms.office.com/r/h8K7Auphdm" TargetMode="External"/><Relationship Id="rId4" Type="http://schemas.openxmlformats.org/officeDocument/2006/relationships/hyperlink" Target="https://forms.office.com/r/kNi2FiFC0f"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package" Target="../embeddings/Microsoft_Word_Document.docx"/></Relationships>
</file>

<file path=ppt/slides/_rels/slide1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package" Target="../embeddings/Microsoft_Word_Document1.docx"/></Relationships>
</file>

<file path=ppt/slides/_rels/slide1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hyperlink" Target="https://developers.google.com/search/docs/beginner/seo-starter-guide" TargetMode="External"/><Relationship Id="rId2" Type="http://schemas.openxmlformats.org/officeDocument/2006/relationships/hyperlink" Target="https://www.forbes.com/sites/joshsteimle/2014/09/19/what-is-content-marketing/?sh=7367fd1510b9" TargetMode="Externa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esputnik.com/en/blog/gamification-digital-marketing-formula-solutions-example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Xuq6_udbeH0&amp;list=PLi3oNa09iwJRByiNwEJNaZ3XVKcveovzk"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youtube.com/watch?v=X-pCbWwu50k"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youtube.com/watch?v=gfFgga9XY7k&amp;t=28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500" dirty="0">
              <a:solidFill>
                <a:schemeClr val="tx1"/>
              </a:solidFill>
            </a:endParaRPr>
          </a:p>
          <a:p>
            <a:pPr>
              <a:defRPr/>
            </a:pPr>
            <a:r>
              <a:rPr lang="en-US" sz="2800" dirty="0">
                <a:solidFill>
                  <a:schemeClr val="tx1"/>
                </a:solidFill>
                <a:cs typeface="Times New Roman" panose="02020603050405020304" pitchFamily="18" charset="0"/>
              </a:rPr>
              <a:t>Acquiring &amp; Engaging Users through Digital Channels</a:t>
            </a:r>
          </a:p>
        </p:txBody>
      </p:sp>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endParaRPr lang="en-US" sz="2400" dirty="0">
              <a:solidFill>
                <a:schemeClr val="tx1"/>
              </a:solidFill>
            </a:endParaRPr>
          </a:p>
          <a:p>
            <a:pPr algn="ctr">
              <a:spcBef>
                <a:spcPct val="20000"/>
              </a:spcBef>
              <a:defRPr/>
            </a:pPr>
            <a:r>
              <a:rPr lang="en-US" sz="2400" dirty="0">
                <a:solidFill>
                  <a:schemeClr val="tx1"/>
                </a:solidFill>
              </a:rPr>
              <a:t>Mr. Anup</a:t>
            </a:r>
          </a:p>
          <a:p>
            <a:pPr algn="ctr">
              <a:spcBef>
                <a:spcPct val="20000"/>
              </a:spcBef>
              <a:defRPr/>
            </a:pPr>
            <a:r>
              <a:rPr lang="en-US" sz="2400" dirty="0">
                <a:solidFill>
                  <a:schemeClr val="tx1"/>
                </a:solidFill>
              </a:rPr>
              <a:t> MBA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9467EF11-BF46-4217-AFF1-7E8DEE54FDD7}" type="datetime1">
              <a:rPr lang="en-US" smtClean="0"/>
              <a:t>28-May-24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3</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a:t>Digital Marketing               Unit 3</a:t>
            </a:r>
            <a:endParaRPr lang="en-US" dirty="0"/>
          </a:p>
        </p:txBody>
      </p:sp>
      <p:sp>
        <p:nvSpPr>
          <p:cNvPr id="14" name="Subtitle 2"/>
          <p:cNvSpPr txBox="1">
            <a:spLocks/>
          </p:cNvSpPr>
          <p:nvPr/>
        </p:nvSpPr>
        <p:spPr>
          <a:xfrm>
            <a:off x="152400" y="3733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32500" lnSpcReduction="20000"/>
          </a:bodyPr>
          <a:lstStyle/>
          <a:p>
            <a:pPr algn="ctr">
              <a:spcBef>
                <a:spcPct val="20000"/>
              </a:spcBef>
              <a:defRPr/>
            </a:pPr>
            <a:endParaRPr lang="en-US" sz="2900" dirty="0">
              <a:solidFill>
                <a:schemeClr val="tx1"/>
              </a:solidFill>
            </a:endParaRPr>
          </a:p>
          <a:p>
            <a:pPr algn="ctr">
              <a:spcBef>
                <a:spcPct val="20000"/>
              </a:spcBef>
              <a:defRPr/>
            </a:pPr>
            <a:r>
              <a:rPr lang="en-US" sz="7200" dirty="0">
                <a:solidFill>
                  <a:schemeClr val="tx1"/>
                </a:solidFill>
                <a:cs typeface="Times New Roman" panose="02020603050405020304" pitchFamily="18" charset="0"/>
              </a:rPr>
              <a:t>Acquiring &amp; Engaging Users through Digital Channels</a:t>
            </a:r>
          </a:p>
          <a:p>
            <a:pPr algn="ctr">
              <a:spcBef>
                <a:spcPct val="20000"/>
              </a:spcBef>
              <a:defRPr/>
            </a:pPr>
            <a:endParaRPr lang="en-US" sz="7200" dirty="0">
              <a:solidFill>
                <a:schemeClr val="tx1"/>
              </a:solidFill>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endParaRPr lang="en-US" sz="2000" noProof="0" dirty="0">
              <a:solidFill>
                <a:schemeClr val="tx1"/>
              </a:solidFill>
            </a:endParaRPr>
          </a:p>
          <a:p>
            <a:pPr lvl="0" algn="ctr">
              <a:spcBef>
                <a:spcPct val="20000"/>
              </a:spcBef>
              <a:defRPr/>
            </a:pPr>
            <a:r>
              <a:rPr lang="en-US" sz="2000" dirty="0" err="1">
                <a:solidFill>
                  <a:schemeClr val="tx1"/>
                </a:solidFill>
              </a:rPr>
              <a:t>B.Tech</a:t>
            </a:r>
            <a:r>
              <a:rPr lang="en-US" sz="2000" noProof="0" dirty="0">
                <a:solidFill>
                  <a:schemeClr val="tx1"/>
                </a:solidFill>
              </a:rPr>
              <a:t> CSE </a:t>
            </a:r>
            <a:r>
              <a:rPr lang="en-US" sz="2000" dirty="0">
                <a:solidFill>
                  <a:schemeClr val="tx1"/>
                </a:solidFill>
              </a:rPr>
              <a:t>S</a:t>
            </a:r>
            <a:r>
              <a:rPr kumimoji="0" lang="en-US" sz="2000" b="0" i="0" u="none" strike="noStrike" kern="1200" cap="none" spc="0" normalizeH="0" noProof="0" dirty="0" err="1">
                <a:ln>
                  <a:noFill/>
                </a:ln>
                <a:solidFill>
                  <a:schemeClr val="tx1"/>
                </a:solidFill>
                <a:effectLst/>
                <a:uLnTx/>
                <a:uFillTx/>
                <a:latin typeface="+mn-lt"/>
                <a:ea typeface="+mn-ea"/>
                <a:cs typeface="+mn-cs"/>
              </a:rPr>
              <a:t>emester</a:t>
            </a:r>
            <a:r>
              <a:rPr kumimoji="0" lang="en-US" sz="2000" b="0" i="0" u="none" strike="noStrike" kern="1200" cap="none" spc="0" normalizeH="0" noProof="0" dirty="0">
                <a:ln>
                  <a:noFill/>
                </a:ln>
                <a:solidFill>
                  <a:schemeClr val="tx1"/>
                </a:solidFill>
                <a:effectLst/>
                <a:uLnTx/>
                <a:uFillTx/>
                <a:latin typeface="+mn-lt"/>
                <a:ea typeface="+mn-ea"/>
                <a:cs typeface="+mn-cs"/>
              </a:rPr>
              <a:t> </a:t>
            </a:r>
            <a:r>
              <a:rPr lang="en-US" sz="2000" noProof="0" dirty="0">
                <a:solidFill>
                  <a:schemeClr val="tx1"/>
                </a:solidFill>
              </a:rPr>
              <a:t>VI</a:t>
            </a:r>
            <a:endParaRPr lang="en-US" sz="2000" dirty="0">
              <a:solidFill>
                <a:schemeClr val="tx1"/>
              </a:solidFill>
            </a:endParaRPr>
          </a:p>
        </p:txBody>
      </p:sp>
      <p:pic>
        <p:nvPicPr>
          <p:cNvPr id="16" name="Picture 2" descr="NIET, Greater Noida: Cutoff, Placements, Courses, Fees, Admission 2022">
            <a:extLst>
              <a:ext uri="{FF2B5EF4-FFF2-40B4-BE49-F238E27FC236}">
                <a16:creationId xmlns:a16="http://schemas.microsoft.com/office/drawing/2014/main" id="{C74D1C1D-1B06-C6C7-E3A1-DAB474E6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458200" cy="4495800"/>
          </a:xfrm>
        </p:spPr>
        <p:txBody>
          <a:bodyPr>
            <a:noAutofit/>
          </a:bodyPr>
          <a:lstStyle/>
          <a:p>
            <a:pPr>
              <a:buNone/>
            </a:pPr>
            <a:r>
              <a:rPr lang="en-US" sz="2400" dirty="0">
                <a:latin typeface="Times New Roman" panose="02020603050405020304" pitchFamily="18" charset="0"/>
                <a:cs typeface="Times New Roman" panose="02020603050405020304" pitchFamily="18" charset="0"/>
              </a:rPr>
              <a:t>PO1:   Knowledge of Management theories and practices</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PO2:  Analytical &amp; Critical thinking abilities</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PO3:  Value based leadership</a:t>
            </a:r>
          </a:p>
          <a:p>
            <a:pPr>
              <a:buNone/>
            </a:pPr>
            <a:r>
              <a:rPr lang="en-US" sz="2400" dirty="0">
                <a:latin typeface="Times New Roman" panose="02020603050405020304" pitchFamily="18" charset="0"/>
                <a:cs typeface="Times New Roman" panose="02020603050405020304" pitchFamily="18" charset="0"/>
              </a:rPr>
              <a:t>		</a:t>
            </a:r>
          </a:p>
          <a:p>
            <a:pPr>
              <a:buNone/>
            </a:pPr>
            <a:r>
              <a:rPr lang="en-US" sz="2400" dirty="0">
                <a:latin typeface="Times New Roman" panose="02020603050405020304" pitchFamily="18" charset="0"/>
                <a:cs typeface="Times New Roman" panose="02020603050405020304" pitchFamily="18" charset="0"/>
              </a:rPr>
              <a:t>PO4: Understand, analyze and communicate all aspects of business</a:t>
            </a:r>
          </a:p>
          <a:p>
            <a:pPr>
              <a:buNone/>
            </a:pPr>
            <a:endParaRPr lang="en-US" sz="240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PO5: Achievement of Organizational goals	</a:t>
            </a:r>
          </a:p>
          <a:p>
            <a:endParaRPr lang="en-US" sz="2400" dirty="0"/>
          </a:p>
          <a:p>
            <a:pPr>
              <a:buNone/>
            </a:pPr>
            <a:endParaRPr lang="en-US" sz="2400" dirty="0"/>
          </a:p>
          <a:p>
            <a:pPr>
              <a:buNone/>
            </a:pPr>
            <a:r>
              <a:rPr lang="en-US" sz="2400" dirty="0"/>
              <a:t> </a:t>
            </a:r>
          </a:p>
          <a:p>
            <a:pPr>
              <a:buNone/>
            </a:pPr>
            <a:r>
              <a:rPr lang="en-US" sz="2400" dirty="0"/>
              <a:t>           	</a:t>
            </a:r>
          </a:p>
          <a:p>
            <a:endParaRPr lang="en-US" sz="2400" dirty="0"/>
          </a:p>
          <a:p>
            <a:pPr>
              <a:buNone/>
            </a:pPr>
            <a:endParaRPr lang="en-US" sz="2400" dirty="0">
              <a:latin typeface="Arial" pitchFamily="34" charset="0"/>
              <a:cs typeface="Arial" pitchFamily="34" charset="0"/>
            </a:endParaRPr>
          </a:p>
        </p:txBody>
      </p:sp>
      <p:sp>
        <p:nvSpPr>
          <p:cNvPr id="6" name="Date Placeholder 5"/>
          <p:cNvSpPr>
            <a:spLocks noGrp="1"/>
          </p:cNvSpPr>
          <p:nvPr>
            <p:ph type="dt" sz="half" idx="10"/>
          </p:nvPr>
        </p:nvSpPr>
        <p:spPr/>
        <p:txBody>
          <a:bodyPr/>
          <a:lstStyle/>
          <a:p>
            <a:fld id="{08F06AE6-4818-4049-9F25-0E4919159AAE}" type="datetime1">
              <a:rPr lang="en-US" smtClean="0"/>
              <a:t>28-May-24</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Program</a:t>
            </a:r>
            <a:r>
              <a:rPr kumimoji="0" lang="en-US" sz="2400" b="0" i="0" u="none" strike="noStrike" kern="1200" cap="none" spc="0" normalizeH="0" noProof="0" dirty="0">
                <a:ln>
                  <a:noFill/>
                </a:ln>
                <a:solidFill>
                  <a:schemeClr val="dk1"/>
                </a:solidFill>
                <a:effectLst/>
                <a:uLnTx/>
                <a:uFillTx/>
                <a:latin typeface="+mn-lt"/>
                <a:ea typeface="+mn-ea"/>
                <a:cs typeface="+mn-cs"/>
              </a:rPr>
              <a:t> </a:t>
            </a:r>
            <a:r>
              <a:rPr lang="en-US" sz="2400" dirty="0"/>
              <a:t>Outcomes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sv-SE"/>
              <a:t>Digital Marketing               Unit 3</a:t>
            </a:r>
            <a:endParaRPr lang="en-US" dirty="0"/>
          </a:p>
        </p:txBody>
      </p:sp>
      <p:pic>
        <p:nvPicPr>
          <p:cNvPr id="11" name="Picture 2" descr="NIET, Greater Noida: Cutoff, Placements, Courses, Fees, Admission 2021">
            <a:extLst>
              <a:ext uri="{FF2B5EF4-FFF2-40B4-BE49-F238E27FC236}">
                <a16:creationId xmlns:a16="http://schemas.microsoft.com/office/drawing/2014/main" id="{C5E99BC3-F7F4-4E5D-8923-0807DD08F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6"/>
            <a:ext cx="1371600" cy="90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9948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D72201-1258-496E-95AE-1F0E3A690E34}" type="datetime1">
              <a:rPr lang="en-US" smtClean="0">
                <a:solidFill>
                  <a:prstClr val="black">
                    <a:tint val="75000"/>
                  </a:prstClr>
                </a:solidFill>
              </a:rPr>
              <a:t>28-May-24</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100</a:t>
            </a:fld>
            <a:endParaRPr lang="en-US">
              <a:solidFill>
                <a:prstClr val="black">
                  <a:tint val="75000"/>
                </a:prstClr>
              </a:solidFill>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pic>
        <p:nvPicPr>
          <p:cNvPr id="10" name="Picture 2" descr="NIET, Greater Noida: Cutoff, Placements, Courses, Fees, Admission 2022">
            <a:extLst>
              <a:ext uri="{FF2B5EF4-FFF2-40B4-BE49-F238E27FC236}">
                <a16:creationId xmlns:a16="http://schemas.microsoft.com/office/drawing/2014/main" id="{2BB00203-6355-5212-12B0-C9398C656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57200" y="927116"/>
            <a:ext cx="8229600" cy="4525963"/>
          </a:xfrm>
        </p:spPr>
        <p:txBody>
          <a:bodyPr>
            <a:normAutofit/>
          </a:bodyPr>
          <a:lstStyle/>
          <a:p>
            <a:r>
              <a:rPr lang="en-IN" dirty="0"/>
              <a:t>Google Analytics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20" y="1633287"/>
            <a:ext cx="8306959" cy="3591426"/>
          </a:xfrm>
          <a:prstGeom prst="rect">
            <a:avLst/>
          </a:prstGeom>
        </p:spPr>
      </p:pic>
    </p:spTree>
    <p:extLst>
      <p:ext uri="{BB962C8B-B14F-4D97-AF65-F5344CB8AC3E}">
        <p14:creationId xmlns:p14="http://schemas.microsoft.com/office/powerpoint/2010/main" val="8197451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165049-8CB8-481B-A2F9-11C3727AF42F}" type="datetime1">
              <a:rPr lang="en-US" smtClean="0">
                <a:solidFill>
                  <a:prstClr val="black">
                    <a:tint val="75000"/>
                  </a:prstClr>
                </a:solidFill>
              </a:rPr>
              <a:t>28-May-24</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101</a:t>
            </a:fld>
            <a:endParaRPr lang="en-US">
              <a:solidFill>
                <a:prstClr val="black">
                  <a:tint val="75000"/>
                </a:prstClr>
              </a:solidFill>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pic>
        <p:nvPicPr>
          <p:cNvPr id="10" name="Picture 2" descr="NIET, Greater Noida: Cutoff, Placements, Courses, Fees, Admission 2022">
            <a:extLst>
              <a:ext uri="{FF2B5EF4-FFF2-40B4-BE49-F238E27FC236}">
                <a16:creationId xmlns:a16="http://schemas.microsoft.com/office/drawing/2014/main" id="{2BB00203-6355-5212-12B0-C9398C656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57200" y="927116"/>
            <a:ext cx="8229600" cy="4525963"/>
          </a:xfrm>
        </p:spPr>
        <p:txBody>
          <a:bodyPr>
            <a:normAutofit/>
          </a:bodyPr>
          <a:lstStyle/>
          <a:p>
            <a:r>
              <a:rPr lang="en-IN" dirty="0"/>
              <a:t>Google Analytics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626420"/>
            <a:ext cx="4548378" cy="4621980"/>
          </a:xfrm>
          <a:prstGeom prst="rect">
            <a:avLst/>
          </a:prstGeom>
        </p:spPr>
      </p:pic>
    </p:spTree>
    <p:extLst>
      <p:ext uri="{BB962C8B-B14F-4D97-AF65-F5344CB8AC3E}">
        <p14:creationId xmlns:p14="http://schemas.microsoft.com/office/powerpoint/2010/main" val="14663226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FC56D1-2069-44EA-92AB-244559B7F1C1}" type="datetime1">
              <a:rPr lang="en-US" smtClean="0">
                <a:solidFill>
                  <a:prstClr val="black">
                    <a:tint val="75000"/>
                  </a:prstClr>
                </a:solidFill>
              </a:rPr>
              <a:t>28-May-24</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102</a:t>
            </a:fld>
            <a:endParaRPr lang="en-US">
              <a:solidFill>
                <a:prstClr val="black">
                  <a:tint val="75000"/>
                </a:prstClr>
              </a:solidFill>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pic>
        <p:nvPicPr>
          <p:cNvPr id="10" name="Picture 2" descr="NIET, Greater Noida: Cutoff, Placements, Courses, Fees, Admission 2022">
            <a:extLst>
              <a:ext uri="{FF2B5EF4-FFF2-40B4-BE49-F238E27FC236}">
                <a16:creationId xmlns:a16="http://schemas.microsoft.com/office/drawing/2014/main" id="{2BB00203-6355-5212-12B0-C9398C656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57200" y="927116"/>
            <a:ext cx="8229600" cy="4525963"/>
          </a:xfrm>
        </p:spPr>
        <p:txBody>
          <a:bodyPr>
            <a:normAutofit/>
          </a:bodyPr>
          <a:lstStyle/>
          <a:p>
            <a:r>
              <a:rPr lang="en-IN" dirty="0"/>
              <a:t>Google Analytics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15440"/>
            <a:ext cx="7315200" cy="4876800"/>
          </a:xfrm>
          <a:prstGeom prst="rect">
            <a:avLst/>
          </a:prstGeom>
        </p:spPr>
      </p:pic>
    </p:spTree>
    <p:extLst>
      <p:ext uri="{BB962C8B-B14F-4D97-AF65-F5344CB8AC3E}">
        <p14:creationId xmlns:p14="http://schemas.microsoft.com/office/powerpoint/2010/main" val="17324407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F6D74E-EFBC-42AD-BB8B-EBC34E4A76E2}" type="datetime1">
              <a:rPr lang="en-US" smtClean="0">
                <a:solidFill>
                  <a:prstClr val="black">
                    <a:tint val="75000"/>
                  </a:prstClr>
                </a:solidFill>
              </a:rPr>
              <a:t>28-May-24</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103</a:t>
            </a:fld>
            <a:endParaRPr lang="en-US">
              <a:solidFill>
                <a:prstClr val="black">
                  <a:tint val="75000"/>
                </a:prstClr>
              </a:solidFill>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pic>
        <p:nvPicPr>
          <p:cNvPr id="10" name="Picture 2" descr="NIET, Greater Noida: Cutoff, Placements, Courses, Fees, Admission 2022">
            <a:extLst>
              <a:ext uri="{FF2B5EF4-FFF2-40B4-BE49-F238E27FC236}">
                <a16:creationId xmlns:a16="http://schemas.microsoft.com/office/drawing/2014/main" id="{2BB00203-6355-5212-12B0-C9398C656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066800"/>
            <a:ext cx="8229600" cy="4525963"/>
          </a:xfrm>
        </p:spPr>
        <p:txBody>
          <a:bodyPr/>
          <a:lstStyle/>
          <a:p>
            <a:r>
              <a:rPr lang="en-IN" dirty="0" err="1"/>
              <a:t>Adwords</a:t>
            </a:r>
            <a:r>
              <a:rPr lang="en-IN" dirty="0"/>
              <a:t> Conversion Tracking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722120"/>
            <a:ext cx="4572000" cy="4572000"/>
          </a:xfrm>
          <a:prstGeom prst="rect">
            <a:avLst/>
          </a:prstGeom>
        </p:spPr>
      </p:pic>
    </p:spTree>
    <p:extLst>
      <p:ext uri="{BB962C8B-B14F-4D97-AF65-F5344CB8AC3E}">
        <p14:creationId xmlns:p14="http://schemas.microsoft.com/office/powerpoint/2010/main" val="12792567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2438400"/>
          </a:xfrm>
        </p:spPr>
        <p:txBody>
          <a:bodyPr>
            <a:noAutofit/>
          </a:bodyPr>
          <a:lstStyle/>
          <a:p>
            <a:pPr algn="l"/>
            <a:r>
              <a:rPr lang="en-IN" sz="2000" dirty="0">
                <a:latin typeface="Times New Roman" panose="02020603050405020304" pitchFamily="18" charset="0"/>
                <a:cs typeface="Times New Roman" panose="02020603050405020304" pitchFamily="18" charset="0"/>
              </a:rPr>
              <a:t>Google Analytics, AdWords, and other on line analytics and advertising tools all contain a huge pool of information that will help you create not only your own brand, but also develop and grow you r target audience and pi n point advertising strategies that work for you. All of this information can help you grow your business and there are many extensive guides available on line for free. You can't go wrong with using all of this available data to your advantage!</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896BAD3-8CA8-4986-86C0-54CD98968DE8}" type="datetime1">
              <a:rPr lang="en-US" smtClean="0"/>
              <a:t>28-May-24</a:t>
            </a:fld>
            <a:endParaRPr lang="en-US"/>
          </a:p>
        </p:txBody>
      </p:sp>
      <p:sp>
        <p:nvSpPr>
          <p:cNvPr id="5" name="Footer Placeholder 4"/>
          <p:cNvSpPr>
            <a:spLocks noGrp="1"/>
          </p:cNvSpPr>
          <p:nvPr>
            <p:ph type="ftr" sz="quarter" idx="11"/>
          </p:nvPr>
        </p:nvSpPr>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4266955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763000" cy="5181600"/>
          </a:xfrm>
        </p:spPr>
        <p:txBody>
          <a:bodyPr>
            <a:normAutofit/>
          </a:bodyPr>
          <a:lstStyle/>
          <a:p>
            <a:pPr>
              <a:buFont typeface="Arial" charset="0"/>
              <a:buChar char="•"/>
              <a:defRPr/>
            </a:pPr>
            <a:endParaRPr lang="en-US" sz="2000" dirty="0">
              <a:hlinkClick r:id="rId2"/>
            </a:endParaRPr>
          </a:p>
          <a:p>
            <a:pPr>
              <a:buFont typeface="Arial" charset="0"/>
              <a:buChar char="•"/>
              <a:defRPr/>
            </a:pPr>
            <a:r>
              <a:rPr lang="en-US" sz="2000" dirty="0">
                <a:hlinkClick r:id="rId2"/>
              </a:rPr>
              <a:t>https://www.youtube.com/watch?v=0R_3iarc8IA</a:t>
            </a:r>
          </a:p>
          <a:p>
            <a:pPr>
              <a:buFont typeface="Arial" charset="0"/>
              <a:buChar char="•"/>
              <a:defRPr/>
            </a:pPr>
            <a:r>
              <a:rPr lang="en-US" sz="2000" dirty="0">
                <a:hlinkClick r:id="rId2"/>
              </a:rPr>
              <a:t>https://www.youtube.com/watch?v=kAjtioDwM58</a:t>
            </a:r>
          </a:p>
          <a:p>
            <a:pPr>
              <a:buFont typeface="Arial" charset="0"/>
              <a:buChar char="•"/>
              <a:defRPr/>
            </a:pPr>
            <a:r>
              <a:rPr lang="en-US" sz="2000" dirty="0">
                <a:hlinkClick r:id="rId3"/>
              </a:rPr>
              <a:t>https://www.youtube.com/watch?v=gfFgga9XY7k&amp;t=31s</a:t>
            </a:r>
            <a:endParaRPr lang="en-US" sz="2000" dirty="0"/>
          </a:p>
          <a:p>
            <a:pPr>
              <a:buFont typeface="Arial" charset="0"/>
              <a:buChar char="•"/>
              <a:defRPr/>
            </a:pPr>
            <a:r>
              <a:rPr lang="en-US" sz="2000" dirty="0">
                <a:hlinkClick r:id="rId4"/>
              </a:rPr>
              <a:t>https://academy.hubspot.com/courses/content-marketing</a:t>
            </a:r>
            <a:endParaRPr lang="en-US" sz="2000" dirty="0"/>
          </a:p>
          <a:p>
            <a:pPr marL="12700">
              <a:spcBef>
                <a:spcPts val="100"/>
              </a:spcBef>
              <a:buFont typeface="Arial" charset="0"/>
              <a:buChar char="•"/>
              <a:defRPr/>
            </a:pPr>
            <a:r>
              <a:rPr lang="en-US" sz="2000" dirty="0">
                <a:hlinkClick r:id="rId5"/>
              </a:rPr>
              <a:t>https://www.coursera.org/learn/content-marketing</a:t>
            </a:r>
            <a:endParaRPr lang="en-US" sz="2000" dirty="0"/>
          </a:p>
          <a:p>
            <a:pPr marL="12700">
              <a:spcBef>
                <a:spcPts val="100"/>
              </a:spcBef>
              <a:buFont typeface="Arial" charset="0"/>
              <a:buChar char="•"/>
              <a:defRPr/>
            </a:pPr>
            <a:endParaRPr lang="en-US" sz="2000" dirty="0"/>
          </a:p>
          <a:p>
            <a:pPr marL="12700">
              <a:spcBef>
                <a:spcPts val="100"/>
              </a:spcBef>
              <a:buFont typeface="Arial" charset="0"/>
              <a:buChar char="•"/>
              <a:defRPr/>
            </a:pPr>
            <a:endParaRPr lang="en-US" sz="2000" dirty="0">
              <a:cs typeface="Arial" charset="0"/>
            </a:endParaRPr>
          </a:p>
          <a:p>
            <a:pPr>
              <a:buNone/>
            </a:pPr>
            <a:endParaRPr lang="en-US" sz="2000" dirty="0"/>
          </a:p>
          <a:p>
            <a:pPr>
              <a:buNone/>
            </a:pPr>
            <a:endParaRPr lang="en-US" sz="1900" dirty="0"/>
          </a:p>
        </p:txBody>
      </p:sp>
      <p:sp>
        <p:nvSpPr>
          <p:cNvPr id="4" name="Date Placeholder 3"/>
          <p:cNvSpPr>
            <a:spLocks noGrp="1"/>
          </p:cNvSpPr>
          <p:nvPr>
            <p:ph type="dt" sz="half" idx="10"/>
          </p:nvPr>
        </p:nvSpPr>
        <p:spPr/>
        <p:txBody>
          <a:bodyPr/>
          <a:lstStyle/>
          <a:p>
            <a:fld id="{FB80DED4-13DA-499B-AA3E-2F3CFDD454F4}" type="datetime1">
              <a:rPr lang="en-US" smtClean="0"/>
              <a:t>28-May-24</a:t>
            </a:fld>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Topic</a:t>
            </a:r>
            <a:r>
              <a:rPr kumimoji="0" lang="en-US" sz="2400" b="0" i="0" u="none" strike="noStrike" kern="1200" cap="none" spc="0" normalizeH="0" baseline="0" noProof="0" dirty="0">
                <a:ln>
                  <a:noFill/>
                </a:ln>
                <a:solidFill>
                  <a:schemeClr val="dk1"/>
                </a:solidFill>
                <a:effectLst/>
                <a:uLnTx/>
                <a:uFillTx/>
                <a:latin typeface="+mn-lt"/>
                <a:ea typeface="+mn-ea"/>
                <a:cs typeface="+mn-cs"/>
              </a:rPr>
              <a:t> Links and Online Courses details</a:t>
            </a:r>
          </a:p>
        </p:txBody>
      </p:sp>
      <p:pic>
        <p:nvPicPr>
          <p:cNvPr id="9" name="Picture 2" descr="NIET, Greater Noida: Cutoff, Placements, Courses, Fees, Admission 2022">
            <a:extLst>
              <a:ext uri="{FF2B5EF4-FFF2-40B4-BE49-F238E27FC236}">
                <a16:creationId xmlns:a16="http://schemas.microsoft.com/office/drawing/2014/main" id="{17CEFFD8-989F-CC7F-2E17-D7415B3DCF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126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11148"/>
            <a:ext cx="8229600" cy="51816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Q1.State the importance of content in Online marketing?</a:t>
            </a:r>
            <a:endParaRPr lang="en-US" sz="2400" b="1"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Q2.State the two major types of search marketing techniques ?</a:t>
            </a:r>
            <a:endParaRPr lang="en-US" sz="2400" b="1"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Q3. Write short notes on :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Mobile marketing    ii) Viral marketing</a:t>
            </a:r>
          </a:p>
          <a:p>
            <a:pPr marL="0" indent="0" algn="just">
              <a:buNone/>
            </a:pPr>
            <a:r>
              <a:rPr lang="en-US" sz="2400" dirty="0">
                <a:latin typeface="Times New Roman" panose="02020603050405020304" pitchFamily="18" charset="0"/>
                <a:cs typeface="Times New Roman" panose="02020603050405020304" pitchFamily="18" charset="0"/>
              </a:rPr>
              <a:t>Q4.Discuss the different types of Gamification strategies used in digital marketing with examples.</a:t>
            </a:r>
            <a:endParaRPr lang="en-US" sz="2400" b="1" dirty="0">
              <a:latin typeface="Times New Roman" panose="02020603050405020304" pitchFamily="18" charset="0"/>
              <a:cs typeface="Times New Roman" panose="02020603050405020304" pitchFamily="18" charset="0"/>
            </a:endParaRPr>
          </a:p>
          <a:p>
            <a:pPr algn="just">
              <a:buNone/>
            </a:pPr>
            <a:endParaRPr lang="en-US" sz="2400" dirty="0"/>
          </a:p>
        </p:txBody>
      </p:sp>
      <p:sp>
        <p:nvSpPr>
          <p:cNvPr id="4" name="Date Placeholder 3"/>
          <p:cNvSpPr>
            <a:spLocks noGrp="1"/>
          </p:cNvSpPr>
          <p:nvPr>
            <p:ph type="dt" sz="half" idx="10"/>
          </p:nvPr>
        </p:nvSpPr>
        <p:spPr/>
        <p:txBody>
          <a:bodyPr/>
          <a:lstStyle/>
          <a:p>
            <a:fld id="{68EA8655-B269-4EBD-81ED-1670582AE45C}"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20547"/>
            <a:ext cx="7772400" cy="70634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Assignment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57E72998-2B97-DAF1-B482-4E3F3C3C4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2263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153400" cy="5486400"/>
          </a:xfrm>
        </p:spPr>
        <p:txBody>
          <a:bodyPr>
            <a:normAutofit fontScale="92500" lnSpcReduction="20000"/>
          </a:bodyPr>
          <a:lstStyle/>
          <a:p>
            <a:pPr marL="0" indent="0" fontAlgn="base">
              <a:buNone/>
            </a:pPr>
            <a:r>
              <a:rPr lang="en-US" sz="2000" dirty="0">
                <a:latin typeface="Times New Roman" panose="02020603050405020304" pitchFamily="18" charset="0"/>
                <a:cs typeface="Times New Roman" panose="02020603050405020304" pitchFamily="18" charset="0"/>
              </a:rPr>
              <a:t>Q1.________ is the process of marketing accomplished or facilitated via the use of internet technologies (e.g. web, email, intranet, extranets).</a:t>
            </a:r>
          </a:p>
          <a:p>
            <a:pPr marL="0" indent="0" fontAlgn="base">
              <a:buNone/>
            </a:pPr>
            <a:r>
              <a:rPr lang="en-US" sz="2000" b="1" dirty="0">
                <a:latin typeface="Times New Roman" panose="02020603050405020304" pitchFamily="18" charset="0"/>
                <a:cs typeface="Times New Roman" panose="02020603050405020304" pitchFamily="18" charset="0"/>
              </a:rPr>
              <a:t>a) Internet marketing</a:t>
            </a:r>
          </a:p>
          <a:p>
            <a:pPr marL="0" indent="0" fontAlgn="base">
              <a:buNone/>
            </a:pPr>
            <a:r>
              <a:rPr lang="en-US" sz="2000" dirty="0">
                <a:latin typeface="Times New Roman" panose="02020603050405020304" pitchFamily="18" charset="0"/>
                <a:cs typeface="Times New Roman" panose="02020603050405020304" pitchFamily="18" charset="0"/>
              </a:rPr>
              <a:t>b) Search marketing</a:t>
            </a:r>
          </a:p>
          <a:p>
            <a:pPr marL="0" indent="0" fontAlgn="base">
              <a:buNone/>
            </a:pPr>
            <a:r>
              <a:rPr lang="en-US" sz="2000" dirty="0">
                <a:latin typeface="Times New Roman" panose="02020603050405020304" pitchFamily="18" charset="0"/>
                <a:cs typeface="Times New Roman" panose="02020603050405020304" pitchFamily="18" charset="0"/>
              </a:rPr>
              <a:t>c) e-marketing</a:t>
            </a:r>
          </a:p>
          <a:p>
            <a:pPr marL="0" indent="0" fontAlgn="base">
              <a:buNone/>
            </a:pPr>
            <a:r>
              <a:rPr lang="en-US" sz="2000" dirty="0">
                <a:latin typeface="Times New Roman" panose="02020603050405020304" pitchFamily="18" charset="0"/>
                <a:cs typeface="Times New Roman" panose="02020603050405020304" pitchFamily="18" charset="0"/>
              </a:rPr>
              <a:t>d) Mobile marketing</a:t>
            </a:r>
          </a:p>
          <a:p>
            <a:pPr marL="0" indent="0" fontAlgn="base">
              <a:buNone/>
            </a:pPr>
            <a:r>
              <a:rPr lang="en-US" sz="2000" dirty="0">
                <a:latin typeface="Times New Roman" panose="02020603050405020304" pitchFamily="18" charset="0"/>
                <a:cs typeface="Times New Roman" panose="02020603050405020304" pitchFamily="18" charset="0"/>
              </a:rPr>
              <a:t>Q2. This form of advert delivered on social platforms and social gaming websites and apps, across all device types is known as:</a:t>
            </a:r>
          </a:p>
          <a:p>
            <a:pPr marL="0" indent="0" fontAlgn="base">
              <a:buNone/>
            </a:pPr>
            <a:r>
              <a:rPr lang="en-US" sz="2000" dirty="0">
                <a:latin typeface="Times New Roman" panose="02020603050405020304" pitchFamily="18" charset="0"/>
                <a:cs typeface="Times New Roman" panose="02020603050405020304" pitchFamily="18" charset="0"/>
              </a:rPr>
              <a:t>a) mobile marketing</a:t>
            </a:r>
          </a:p>
          <a:p>
            <a:pPr marL="0" indent="0" fontAlgn="base">
              <a:buNone/>
            </a:pPr>
            <a:r>
              <a:rPr lang="en-US" sz="2000" b="1" dirty="0">
                <a:latin typeface="Times New Roman" panose="02020603050405020304" pitchFamily="18" charset="0"/>
                <a:cs typeface="Times New Roman" panose="02020603050405020304" pitchFamily="18" charset="0"/>
              </a:rPr>
              <a:t>b) social media advertising</a:t>
            </a:r>
          </a:p>
          <a:p>
            <a:pPr marL="0" indent="0" fontAlgn="base">
              <a:buNone/>
            </a:pPr>
            <a:r>
              <a:rPr lang="en-US" sz="2000" dirty="0">
                <a:latin typeface="Times New Roman" panose="02020603050405020304" pitchFamily="18" charset="0"/>
                <a:cs typeface="Times New Roman" panose="02020603050405020304" pitchFamily="18" charset="0"/>
              </a:rPr>
              <a:t>c) internet advertising</a:t>
            </a:r>
          </a:p>
          <a:p>
            <a:pPr marL="0" indent="0" fontAlgn="base">
              <a:buNone/>
            </a:pPr>
            <a:r>
              <a:rPr lang="en-US" sz="2000" dirty="0">
                <a:latin typeface="Times New Roman" panose="02020603050405020304" pitchFamily="18" charset="0"/>
                <a:cs typeface="Times New Roman" panose="02020603050405020304" pitchFamily="18" charset="0"/>
              </a:rPr>
              <a:t>d) e-marketing</a:t>
            </a:r>
          </a:p>
          <a:p>
            <a:pPr marL="0" indent="0" fontAlgn="base">
              <a:buNone/>
            </a:pPr>
            <a:r>
              <a:rPr lang="en-US" sz="2000" dirty="0">
                <a:latin typeface="Times New Roman" panose="02020603050405020304" pitchFamily="18" charset="0"/>
                <a:cs typeface="Times New Roman" panose="02020603050405020304" pitchFamily="18" charset="0"/>
              </a:rPr>
              <a:t>Q3. A form of marketing communications that uses the internet for the purpose of advertising, aiming to increase website traffic and/or encourage product trial, purchase, and repeat purchase activity is called:</a:t>
            </a:r>
          </a:p>
          <a:p>
            <a:pPr marL="0" indent="0" fontAlgn="base">
              <a:buNone/>
            </a:pPr>
            <a:r>
              <a:rPr lang="en-US" sz="2000" b="1" dirty="0">
                <a:latin typeface="Times New Roman" panose="02020603050405020304" pitchFamily="18" charset="0"/>
                <a:cs typeface="Times New Roman" panose="02020603050405020304" pitchFamily="18" charset="0"/>
              </a:rPr>
              <a:t>a) Search marketing.</a:t>
            </a:r>
          </a:p>
          <a:p>
            <a:pPr marL="0" indent="0" fontAlgn="base">
              <a:buNone/>
            </a:pPr>
            <a:r>
              <a:rPr lang="en-US" sz="2000" dirty="0">
                <a:latin typeface="Times New Roman" panose="02020603050405020304" pitchFamily="18" charset="0"/>
                <a:cs typeface="Times New Roman" panose="02020603050405020304" pitchFamily="18" charset="0"/>
              </a:rPr>
              <a:t>b) E-mail marketing.</a:t>
            </a:r>
          </a:p>
          <a:p>
            <a:pPr marL="0" indent="0" fontAlgn="base">
              <a:buNone/>
            </a:pPr>
            <a:r>
              <a:rPr lang="en-US" sz="2000" dirty="0">
                <a:latin typeface="Times New Roman" panose="02020603050405020304" pitchFamily="18" charset="0"/>
                <a:cs typeface="Times New Roman" panose="02020603050405020304" pitchFamily="18" charset="0"/>
              </a:rPr>
              <a:t>c) Internet advertising.</a:t>
            </a:r>
          </a:p>
          <a:p>
            <a:pPr marL="0" indent="0" fontAlgn="base">
              <a:buNone/>
            </a:pPr>
            <a:r>
              <a:rPr lang="en-US" sz="2000" dirty="0">
                <a:latin typeface="Times New Roman" panose="02020603050405020304" pitchFamily="18" charset="0"/>
                <a:cs typeface="Times New Roman" panose="02020603050405020304" pitchFamily="18" charset="0"/>
              </a:rPr>
              <a:t>d) Social web marketing.</a:t>
            </a:r>
          </a:p>
          <a:p>
            <a:pPr fontAlgn="base">
              <a:buNone/>
            </a:pPr>
            <a:endParaRPr lang="en-US" sz="2000" dirty="0">
              <a:latin typeface="Times New Roman" panose="02020603050405020304" pitchFamily="18" charset="0"/>
              <a:cs typeface="Times New Roman" panose="02020603050405020304" pitchFamily="18" charset="0"/>
            </a:endParaRPr>
          </a:p>
          <a:p>
            <a:pPr fontAlgn="base">
              <a:buNone/>
            </a:pPr>
            <a:endParaRPr lang="en-US" sz="2000" dirty="0"/>
          </a:p>
          <a:p>
            <a:pPr fontAlgn="base">
              <a:buNone/>
            </a:pPr>
            <a:endParaRPr lang="en-US" sz="2000" dirty="0"/>
          </a:p>
          <a:p>
            <a:pPr>
              <a:buNone/>
            </a:pPr>
            <a:endParaRPr lang="en-US" sz="1900" dirty="0"/>
          </a:p>
        </p:txBody>
      </p:sp>
      <p:sp>
        <p:nvSpPr>
          <p:cNvPr id="4" name="Date Placeholder 3"/>
          <p:cNvSpPr>
            <a:spLocks noGrp="1"/>
          </p:cNvSpPr>
          <p:nvPr>
            <p:ph type="dt" sz="half" idx="10"/>
          </p:nvPr>
        </p:nvSpPr>
        <p:spPr/>
        <p:txBody>
          <a:bodyPr/>
          <a:lstStyle/>
          <a:p>
            <a:fld id="{85898DA6-1F75-4194-832F-E2422C4845F2}"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20546"/>
            <a:ext cx="7772400" cy="7666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MCQs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37D05A41-919C-8063-2846-5E4630F39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2683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82000" cy="5245084"/>
          </a:xfrm>
        </p:spPr>
        <p:txBody>
          <a:bodyPr>
            <a:normAutofit fontScale="85000" lnSpcReduction="20000"/>
          </a:bodyPr>
          <a:lstStyle/>
          <a:p>
            <a:pPr marL="0" indent="0" fontAlgn="base">
              <a:buNone/>
            </a:pPr>
            <a:r>
              <a:rPr lang="en-US" sz="1900" dirty="0">
                <a:latin typeface="Times New Roman" panose="02020603050405020304" pitchFamily="18" charset="0"/>
                <a:cs typeface="Times New Roman" panose="02020603050405020304" pitchFamily="18" charset="0"/>
              </a:rPr>
              <a:t>Q4. An advertising model in which advertisers bid on keywords or phrases relevant to their target market, with sponsored/paid search engine listings to drive traffic to a website is called:</a:t>
            </a:r>
          </a:p>
          <a:p>
            <a:pPr marL="0" indent="0" fontAlgn="base">
              <a:buNone/>
            </a:pPr>
            <a:r>
              <a:rPr lang="en-US" sz="1900" dirty="0">
                <a:latin typeface="Times New Roman" panose="02020603050405020304" pitchFamily="18" charset="0"/>
                <a:cs typeface="Times New Roman" panose="02020603050405020304" pitchFamily="18" charset="0"/>
              </a:rPr>
              <a:t>a) Search Engine Optimization (SEO).</a:t>
            </a:r>
          </a:p>
          <a:p>
            <a:pPr marL="0" indent="0" fontAlgn="base">
              <a:buNone/>
            </a:pPr>
            <a:r>
              <a:rPr lang="en-US" sz="1900" dirty="0">
                <a:latin typeface="Times New Roman" panose="02020603050405020304" pitchFamily="18" charset="0"/>
                <a:cs typeface="Times New Roman" panose="02020603050405020304" pitchFamily="18" charset="0"/>
              </a:rPr>
              <a:t>b) Contextual Advertising.</a:t>
            </a:r>
          </a:p>
          <a:p>
            <a:pPr marL="0" indent="0" fontAlgn="base">
              <a:buNone/>
            </a:pPr>
            <a:r>
              <a:rPr lang="en-US" sz="1900" dirty="0">
                <a:latin typeface="Times New Roman" panose="02020603050405020304" pitchFamily="18" charset="0"/>
                <a:cs typeface="Times New Roman" panose="02020603050405020304" pitchFamily="18" charset="0"/>
              </a:rPr>
              <a:t>c) Digital Asset Optimization (DAO).</a:t>
            </a:r>
          </a:p>
          <a:p>
            <a:pPr marL="0" indent="0" fontAlgn="base">
              <a:buNone/>
            </a:pPr>
            <a:r>
              <a:rPr lang="en-US" sz="1900" b="1" dirty="0">
                <a:latin typeface="Times New Roman" panose="02020603050405020304" pitchFamily="18" charset="0"/>
                <a:cs typeface="Times New Roman" panose="02020603050405020304" pitchFamily="18" charset="0"/>
              </a:rPr>
              <a:t>d) Pay Per Click (PPC).</a:t>
            </a:r>
          </a:p>
          <a:p>
            <a:pPr marL="0" indent="0">
              <a:buNone/>
            </a:pPr>
            <a:r>
              <a:rPr lang="en-US" sz="1900" dirty="0">
                <a:latin typeface="Times New Roman" panose="02020603050405020304" pitchFamily="18" charset="0"/>
                <a:cs typeface="Times New Roman" panose="02020603050405020304" pitchFamily="18" charset="0"/>
              </a:rPr>
              <a:t> </a:t>
            </a:r>
          </a:p>
          <a:p>
            <a:pPr marL="0" indent="0" fontAlgn="base">
              <a:buNone/>
            </a:pPr>
            <a:r>
              <a:rPr lang="en-US" sz="1900" dirty="0">
                <a:latin typeface="Times New Roman" panose="02020603050405020304" pitchFamily="18" charset="0"/>
                <a:cs typeface="Times New Roman" panose="02020603050405020304" pitchFamily="18" charset="0"/>
              </a:rPr>
              <a:t>Q5.____________ is a form of digital marketing that describes the use of the social web and social media (e.g. social networks, online communities, blogs or wikis) or any online collaborative technology for marketing activities, be it sales, public relations, research, distribution or customer service.</a:t>
            </a:r>
          </a:p>
          <a:p>
            <a:pPr marL="0" indent="0" fontAlgn="base">
              <a:buNone/>
            </a:pPr>
            <a:r>
              <a:rPr lang="en-US" sz="1900" dirty="0">
                <a:latin typeface="Times New Roman" panose="02020603050405020304" pitchFamily="18" charset="0"/>
                <a:cs typeface="Times New Roman" panose="02020603050405020304" pitchFamily="18" charset="0"/>
              </a:rPr>
              <a:t>a) Pay Per Click (PPC)</a:t>
            </a:r>
          </a:p>
          <a:p>
            <a:pPr marL="0" indent="0" fontAlgn="base">
              <a:buNone/>
            </a:pPr>
            <a:r>
              <a:rPr lang="en-US" sz="1900" dirty="0">
                <a:latin typeface="Times New Roman" panose="02020603050405020304" pitchFamily="18" charset="0"/>
                <a:cs typeface="Times New Roman" panose="02020603050405020304" pitchFamily="18" charset="0"/>
              </a:rPr>
              <a:t>b) Digital Asset Optimization (DAO)</a:t>
            </a:r>
          </a:p>
          <a:p>
            <a:pPr marL="0" indent="0" fontAlgn="base">
              <a:buNone/>
            </a:pPr>
            <a:r>
              <a:rPr lang="en-US" sz="1900" b="1" dirty="0">
                <a:latin typeface="Times New Roman" panose="02020603050405020304" pitchFamily="18" charset="0"/>
                <a:cs typeface="Times New Roman" panose="02020603050405020304" pitchFamily="18" charset="0"/>
              </a:rPr>
              <a:t>c) Social Media Marketing (SMM)</a:t>
            </a:r>
          </a:p>
          <a:p>
            <a:pPr marL="0" indent="0">
              <a:buNone/>
            </a:pPr>
            <a:r>
              <a:rPr lang="en-US" sz="1900" dirty="0">
                <a:latin typeface="Times New Roman" panose="02020603050405020304" pitchFamily="18" charset="0"/>
                <a:cs typeface="Times New Roman" panose="02020603050405020304" pitchFamily="18" charset="0"/>
              </a:rPr>
              <a:t>d) Search Engine Optimization (SEO)</a:t>
            </a:r>
          </a:p>
          <a:p>
            <a:pPr marL="0" indent="0">
              <a:buNone/>
            </a:pPr>
            <a:endParaRPr lang="en-US" sz="1900" dirty="0">
              <a:latin typeface="Times New Roman" panose="02020603050405020304" pitchFamily="18" charset="0"/>
              <a:cs typeface="Times New Roman" panose="02020603050405020304" pitchFamily="18" charset="0"/>
            </a:endParaRPr>
          </a:p>
          <a:p>
            <a:pPr marL="0" indent="0" fontAlgn="base">
              <a:buNone/>
            </a:pPr>
            <a:r>
              <a:rPr lang="en-US" sz="1900" dirty="0">
                <a:latin typeface="Times New Roman" panose="02020603050405020304" pitchFamily="18" charset="0"/>
                <a:cs typeface="Times New Roman" panose="02020603050405020304" pitchFamily="18" charset="0"/>
              </a:rPr>
              <a:t>Q6. ____________ is the set of practices that enables organizations to communicate and engage interactively with their audiences through any mobile device or network.</a:t>
            </a:r>
          </a:p>
          <a:p>
            <a:pPr marL="0" indent="0" fontAlgn="base">
              <a:buNone/>
            </a:pPr>
            <a:r>
              <a:rPr lang="en-US" sz="1900" b="1" dirty="0">
                <a:latin typeface="Times New Roman" panose="02020603050405020304" pitchFamily="18" charset="0"/>
                <a:cs typeface="Times New Roman" panose="02020603050405020304" pitchFamily="18" charset="0"/>
              </a:rPr>
              <a:t>a) Mobile marketing</a:t>
            </a:r>
          </a:p>
          <a:p>
            <a:pPr marL="0" indent="0" fontAlgn="base">
              <a:buNone/>
            </a:pPr>
            <a:r>
              <a:rPr lang="en-US" sz="1900" dirty="0">
                <a:latin typeface="Times New Roman" panose="02020603050405020304" pitchFamily="18" charset="0"/>
                <a:cs typeface="Times New Roman" panose="02020603050405020304" pitchFamily="18" charset="0"/>
              </a:rPr>
              <a:t>b) Social web marketing.</a:t>
            </a:r>
          </a:p>
          <a:p>
            <a:pPr marL="0" indent="0" fontAlgn="base">
              <a:buNone/>
            </a:pPr>
            <a:r>
              <a:rPr lang="en-US" sz="1900" dirty="0">
                <a:latin typeface="Times New Roman" panose="02020603050405020304" pitchFamily="18" charset="0"/>
                <a:cs typeface="Times New Roman" panose="02020603050405020304" pitchFamily="18" charset="0"/>
              </a:rPr>
              <a:t>c) Internet marketing</a:t>
            </a:r>
          </a:p>
          <a:p>
            <a:pPr marL="0" indent="0" fontAlgn="base">
              <a:buNone/>
            </a:pPr>
            <a:r>
              <a:rPr lang="en-US" sz="1900" dirty="0">
                <a:latin typeface="Times New Roman" panose="02020603050405020304" pitchFamily="18" charset="0"/>
                <a:cs typeface="Times New Roman" panose="02020603050405020304" pitchFamily="18" charset="0"/>
              </a:rPr>
              <a:t>d) Social media marketing</a:t>
            </a:r>
            <a:endParaRPr lang="en-US" sz="1900" dirty="0"/>
          </a:p>
        </p:txBody>
      </p:sp>
      <p:sp>
        <p:nvSpPr>
          <p:cNvPr id="4" name="Date Placeholder 3"/>
          <p:cNvSpPr>
            <a:spLocks noGrp="1"/>
          </p:cNvSpPr>
          <p:nvPr>
            <p:ph type="dt" sz="half" idx="10"/>
          </p:nvPr>
        </p:nvSpPr>
        <p:spPr/>
        <p:txBody>
          <a:bodyPr/>
          <a:lstStyle/>
          <a:p>
            <a:fld id="{39F02445-1F77-4D03-8DC4-94224FCAFE76}"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1"/>
            <a:ext cx="7772400" cy="8064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MCQs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66F943DB-F13D-ECC0-775B-3C8ACD757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09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DB8A0D-81F3-4C35-B907-DDF4133C4621}"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10715"/>
            <a:ext cx="7772400" cy="77012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Glossary</a:t>
            </a:r>
            <a:endParaRPr lang="en-US" sz="2400" b="1" dirty="0"/>
          </a:p>
        </p:txBody>
      </p:sp>
      <p:sp>
        <p:nvSpPr>
          <p:cNvPr id="9" name="Content Placeholder 8">
            <a:extLst>
              <a:ext uri="{FF2B5EF4-FFF2-40B4-BE49-F238E27FC236}">
                <a16:creationId xmlns:a16="http://schemas.microsoft.com/office/drawing/2014/main" id="{21EAE704-BD3C-4925-858B-DAC26A474E72}"/>
              </a:ext>
            </a:extLst>
          </p:cNvPr>
          <p:cNvSpPr>
            <a:spLocks noGrp="1"/>
          </p:cNvSpPr>
          <p:nvPr>
            <p:ph idx="1"/>
          </p:nvPr>
        </p:nvSpPr>
        <p:spPr>
          <a:xfrm>
            <a:off x="448638" y="2286000"/>
            <a:ext cx="8229600" cy="3945106"/>
          </a:xfrm>
        </p:spPr>
        <p:txBody>
          <a:bodyPr>
            <a:normAutofit lnSpcReduction="10000"/>
          </a:bodyPr>
          <a:lstStyle/>
          <a:p>
            <a:pPr marL="0" indent="0" algn="just">
              <a:buNone/>
            </a:pPr>
            <a:r>
              <a:rPr lang="en-US" sz="2400" dirty="0">
                <a:latin typeface="Times New Roman" panose="02020603050405020304" pitchFamily="18" charset="0"/>
                <a:cs typeface="Times New Roman" panose="02020603050405020304" pitchFamily="18" charset="0"/>
              </a:rPr>
              <a:t>1. ______ Marketing is a tactic used to gain online presence and traffic via paid and unpaid strategies </a:t>
            </a:r>
          </a:p>
          <a:p>
            <a:pPr marL="0" indent="0" algn="just">
              <a:buNone/>
            </a:pPr>
            <a:r>
              <a:rPr lang="en-US" sz="2400" dirty="0">
                <a:latin typeface="Times New Roman" panose="02020603050405020304" pitchFamily="18" charset="0"/>
                <a:cs typeface="Times New Roman" panose="02020603050405020304" pitchFamily="18" charset="0"/>
              </a:rPr>
              <a:t>2. Wheel of fortune is an example of ________.</a:t>
            </a:r>
          </a:p>
          <a:p>
            <a:pPr marL="0" indent="0" algn="just">
              <a:buNone/>
            </a:pPr>
            <a:r>
              <a:rPr lang="en-US" sz="2400" dirty="0">
                <a:latin typeface="Times New Roman" panose="02020603050405020304" pitchFamily="18" charset="0"/>
                <a:cs typeface="Times New Roman" panose="02020603050405020304" pitchFamily="18" charset="0"/>
              </a:rPr>
              <a:t>3. Google, Bing, and Yahoo are examples of _________.</a:t>
            </a:r>
          </a:p>
          <a:p>
            <a:pPr marL="0" indent="0" algn="just">
              <a:buNone/>
            </a:pPr>
            <a:r>
              <a:rPr lang="en-US" sz="2400" dirty="0">
                <a:latin typeface="Times New Roman" panose="02020603050405020304" pitchFamily="18" charset="0"/>
                <a:cs typeface="Times New Roman" panose="02020603050405020304" pitchFamily="18" charset="0"/>
              </a:rPr>
              <a:t>4.  _______ marketing uses pieces of content, such as blogs, eBooks, newsletters, and videos, to deliver information </a:t>
            </a:r>
          </a:p>
          <a:p>
            <a:pPr marL="0" indent="0" algn="just">
              <a:buNone/>
            </a:pPr>
            <a:r>
              <a:rPr lang="en-US" sz="2400" dirty="0">
                <a:latin typeface="Times New Roman" panose="02020603050405020304" pitchFamily="18" charset="0"/>
                <a:cs typeface="Times New Roman" panose="02020603050405020304" pitchFamily="18" charset="0"/>
              </a:rPr>
              <a:t>5. ______ refers to all advertisements on mobile devices that pop up when certain games are opened or in progress</a:t>
            </a:r>
          </a:p>
          <a:p>
            <a:pPr marL="0" indent="0" algn="just">
              <a:buNone/>
            </a:pPr>
            <a:r>
              <a:rPr lang="en-US" sz="2400" dirty="0">
                <a:latin typeface="Times New Roman" panose="02020603050405020304" pitchFamily="18" charset="0"/>
                <a:cs typeface="Times New Roman" panose="02020603050405020304" pitchFamily="18" charset="0"/>
              </a:rPr>
              <a:t>6. Process of fetching all the web pages linked to a website is called _______.</a:t>
            </a:r>
          </a:p>
          <a:p>
            <a:pPr algn="just"/>
            <a:endParaRPr lang="en-IN" dirty="0"/>
          </a:p>
        </p:txBody>
      </p:sp>
      <p:sp>
        <p:nvSpPr>
          <p:cNvPr id="12" name="Rectangle 11">
            <a:extLst>
              <a:ext uri="{FF2B5EF4-FFF2-40B4-BE49-F238E27FC236}">
                <a16:creationId xmlns:a16="http://schemas.microsoft.com/office/drawing/2014/main" id="{CF91EC9F-DBFB-45C3-B5D9-509D01186080}"/>
              </a:ext>
            </a:extLst>
          </p:cNvPr>
          <p:cNvSpPr/>
          <p:nvPr/>
        </p:nvSpPr>
        <p:spPr>
          <a:xfrm>
            <a:off x="457200" y="1066799"/>
            <a:ext cx="8229600" cy="8171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 game advertisement, Crawling, Marketing gamification, Search engines, Search, content</a:t>
            </a:r>
            <a:endParaRPr lang="en-IN" sz="2000" dirty="0"/>
          </a:p>
        </p:txBody>
      </p:sp>
      <p:pic>
        <p:nvPicPr>
          <p:cNvPr id="10" name="Picture 2" descr="NIET, Greater Noida: Cutoff, Placements, Courses, Fees, Admission 2022">
            <a:extLst>
              <a:ext uri="{FF2B5EF4-FFF2-40B4-BE49-F238E27FC236}">
                <a16:creationId xmlns:a16="http://schemas.microsoft.com/office/drawing/2014/main" id="{ED82BC1E-9539-BC92-C328-D3419A750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93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E6F03A-2C93-4ADB-9005-CC5B133F890B}" type="datetime1">
              <a:rPr lang="en-US" smtClean="0"/>
              <a:t>28-May-24</a:t>
            </a:fld>
            <a:endParaRPr lang="en-US"/>
          </a:p>
        </p:txBody>
      </p:sp>
      <p:sp>
        <p:nvSpPr>
          <p:cNvPr id="5" name="Footer Placeholder 4"/>
          <p:cNvSpPr>
            <a:spLocks noGrp="1"/>
          </p:cNvSpPr>
          <p:nvPr>
            <p:ph type="ftr" sz="quarter" idx="11"/>
          </p:nvPr>
        </p:nvSpPr>
        <p:spPr>
          <a:xfrm>
            <a:off x="2362200" y="6356350"/>
            <a:ext cx="49530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Program Educational Objectives</a:t>
            </a:r>
          </a:p>
        </p:txBody>
      </p:sp>
      <p:pic>
        <p:nvPicPr>
          <p:cNvPr id="8" name="Picture 0" descr="Logo New.png"/>
          <p:cNvPicPr>
            <a:picLocks noChangeAspect="1" noChangeArrowheads="1"/>
          </p:cNvPicPr>
          <p:nvPr/>
        </p:nvPicPr>
        <p:blipFill>
          <a:blip r:embed="rId2"/>
          <a:srcRect/>
          <a:stretch>
            <a:fillRect/>
          </a:stretch>
        </p:blipFill>
        <p:spPr bwMode="auto">
          <a:xfrm>
            <a:off x="0" y="28830"/>
            <a:ext cx="1371600" cy="685800"/>
          </a:xfrm>
          <a:prstGeom prst="rect">
            <a:avLst/>
          </a:prstGeom>
          <a:noFill/>
          <a:ln w="9525">
            <a:noFill/>
            <a:miter lim="800000"/>
            <a:headEnd/>
            <a:tailEnd/>
          </a:ln>
        </p:spPr>
      </p:pic>
      <p:sp>
        <p:nvSpPr>
          <p:cNvPr id="10" name="TextBox 9">
            <a:extLst>
              <a:ext uri="{FF2B5EF4-FFF2-40B4-BE49-F238E27FC236}">
                <a16:creationId xmlns:a16="http://schemas.microsoft.com/office/drawing/2014/main" id="{F9D10474-6A24-5D30-EBCD-90FF06638A7E}"/>
              </a:ext>
            </a:extLst>
          </p:cNvPr>
          <p:cNvSpPr txBox="1"/>
          <p:nvPr/>
        </p:nvSpPr>
        <p:spPr>
          <a:xfrm>
            <a:off x="266700" y="681796"/>
            <a:ext cx="8610600" cy="5857116"/>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1: </a:t>
            </a:r>
            <a:r>
              <a:rPr kumimoji="0" lang="en-US" altLang="en-US" sz="2100" b="0" i="0" u="none" strike="noStrike" cap="none" normalizeH="0" baseline="0" dirty="0">
                <a:ln>
                  <a:noFill/>
                </a:ln>
                <a:solidFill>
                  <a:srgbClr val="212121"/>
                </a:solidFill>
                <a:effectLst/>
              </a:rPr>
              <a:t>To have an excellent scientific and engineering breadth so as to comprehend, analyze, design and provide sustainable solutions for real-life problems using state-of-the-art technologies.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2: </a:t>
            </a:r>
            <a:r>
              <a:rPr kumimoji="0" lang="en-US" altLang="en-US" sz="2100" b="0" i="0" u="none" strike="noStrike" cap="none" normalizeH="0" baseline="0" dirty="0">
                <a:ln>
                  <a:noFill/>
                </a:ln>
                <a:solidFill>
                  <a:srgbClr val="212121"/>
                </a:solidFill>
                <a:effectLst/>
              </a:rPr>
              <a:t>To have a successful career in industries, to pursue higher studies or to support entrepreneurial endeavors and to face the global challenges.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3: </a:t>
            </a:r>
            <a:r>
              <a:rPr kumimoji="0" lang="en-US" altLang="en-US" sz="2100" b="0" i="0" u="none" strike="noStrike" cap="none" normalizeH="0" baseline="0" dirty="0">
                <a:ln>
                  <a:noFill/>
                </a:ln>
                <a:solidFill>
                  <a:srgbClr val="212121"/>
                </a:solidFill>
                <a:effectLst/>
              </a:rPr>
              <a:t>To have effective communication skills, professional attitude, ethical values and a desire to learn specific knowledge in emerging trends, technologies for research, innovation and product development and contribution to society.</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100" b="1" i="0" u="none" strike="noStrike" cap="none" normalizeH="0" baseline="0" dirty="0">
                <a:ln>
                  <a:noFill/>
                </a:ln>
                <a:solidFill>
                  <a:srgbClr val="212121"/>
                </a:solidFill>
                <a:effectLst/>
              </a:rPr>
              <a:t>PEO 4: </a:t>
            </a:r>
            <a:r>
              <a:rPr kumimoji="0" lang="en-US" altLang="en-US" sz="2100" b="0" i="0" u="none" strike="noStrike" cap="none" normalizeH="0" baseline="0" dirty="0">
                <a:ln>
                  <a:noFill/>
                </a:ln>
                <a:solidFill>
                  <a:srgbClr val="212121"/>
                </a:solidFill>
                <a:effectLst/>
              </a:rPr>
              <a:t>To have life-long learning for up-skilling and re-skilling for a successful professional career as an engineer, scientist, entrepreneur or bureaucrat for the betterment of the society.</a:t>
            </a:r>
            <a:r>
              <a:rPr kumimoji="0" lang="en-US" altLang="en-US" sz="21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7345793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845420" cy="4745718"/>
          </a:xfrm>
        </p:spPr>
        <p:txBody>
          <a:bodyPr>
            <a:normAutofit/>
          </a:bodyPr>
          <a:lstStyle/>
          <a:p>
            <a:pPr algn="just">
              <a:buNone/>
            </a:pPr>
            <a:r>
              <a:rPr lang="en-US" sz="2000" dirty="0">
                <a:hlinkClick r:id="rId2"/>
              </a:rPr>
              <a:t>https://www.uptunotes.com/aktu-paper-digital-marketing-mammk04-2018-19/</a:t>
            </a:r>
          </a:p>
          <a:p>
            <a:pPr algn="just">
              <a:buNone/>
            </a:pPr>
            <a:r>
              <a:rPr lang="en-US" sz="2000" dirty="0">
                <a:hlinkClick r:id="rId2"/>
              </a:rPr>
              <a:t>http://www.aktuonline.com/papers/mba-3-sem-digital-and-social-media-marketing-kmbmk03-2020.pdf</a:t>
            </a:r>
            <a:endParaRPr lang="en-US" sz="2000" dirty="0"/>
          </a:p>
          <a:p>
            <a:pPr algn="just">
              <a:buNone/>
            </a:pPr>
            <a:r>
              <a:rPr lang="en-US" sz="2000" dirty="0">
                <a:hlinkClick r:id="rId3"/>
              </a:rPr>
              <a:t>http://www.aktuonline.com/papers/mba-3-sem-digital-marketing-rmbmk03-2020.html</a:t>
            </a:r>
            <a:endParaRPr lang="en-US" sz="2000" dirty="0"/>
          </a:p>
          <a:p>
            <a:pPr algn="just">
              <a:buNone/>
            </a:pPr>
            <a:r>
              <a:rPr lang="en-US" sz="2000" dirty="0">
                <a:hlinkClick r:id="rId4"/>
              </a:rPr>
              <a:t>http://www.aktuonline.com/papers/mba-3-sem-digital-mar</a:t>
            </a:r>
            <a:r>
              <a:rPr lang="en-US" sz="2000" dirty="0">
                <a:solidFill>
                  <a:srgbClr val="0070C0"/>
                </a:solidFill>
              </a:rPr>
              <a:t>keting-rmbmk-03-2018-19.html</a:t>
            </a:r>
            <a:endParaRPr lang="en-US" sz="1900" dirty="0">
              <a:solidFill>
                <a:srgbClr val="0070C0"/>
              </a:solidFill>
            </a:endParaRPr>
          </a:p>
        </p:txBody>
      </p:sp>
      <p:sp>
        <p:nvSpPr>
          <p:cNvPr id="4" name="Date Placeholder 3"/>
          <p:cNvSpPr>
            <a:spLocks noGrp="1"/>
          </p:cNvSpPr>
          <p:nvPr>
            <p:ph type="dt" sz="half" idx="10"/>
          </p:nvPr>
        </p:nvSpPr>
        <p:spPr/>
        <p:txBody>
          <a:bodyPr/>
          <a:lstStyle/>
          <a:p>
            <a:pPr algn="just"/>
            <a:fld id="{0B563FCC-B445-4C42-8F1C-01AD2171C6D3}"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pPr algn="just"/>
            <a:r>
              <a:rPr lang="sv-SE"/>
              <a:t>Digital Marketing               Unit 3</a:t>
            </a:r>
            <a:endParaRPr lang="en-US" dirty="0"/>
          </a:p>
        </p:txBody>
      </p:sp>
      <p:sp>
        <p:nvSpPr>
          <p:cNvPr id="6" name="Slide Number Placeholder 5"/>
          <p:cNvSpPr>
            <a:spLocks noGrp="1"/>
          </p:cNvSpPr>
          <p:nvPr>
            <p:ph type="sldNum" sz="quarter" idx="12"/>
          </p:nvPr>
        </p:nvSpPr>
        <p:spPr/>
        <p:txBody>
          <a:bodyPr/>
          <a:lstStyle/>
          <a:p>
            <a:pPr algn="just"/>
            <a:fld id="{B6F15528-21DE-4FAA-801E-634DDDAF4B2B}" type="slidenum">
              <a:rPr lang="en-US" smtClean="0"/>
              <a:pPr algn="just"/>
              <a:t>110</a:t>
            </a:fld>
            <a:endParaRPr lang="en-US"/>
          </a:p>
        </p:txBody>
      </p:sp>
      <p:sp>
        <p:nvSpPr>
          <p:cNvPr id="7" name="Title 1"/>
          <p:cNvSpPr txBox="1">
            <a:spLocks/>
          </p:cNvSpPr>
          <p:nvPr/>
        </p:nvSpPr>
        <p:spPr>
          <a:xfrm>
            <a:off x="1371600" y="1"/>
            <a:ext cx="7772400" cy="7619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University Paper Links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C3B9AAFA-125B-01BA-12C2-B0E39188D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7068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39831"/>
            <a:ext cx="8686800" cy="5105400"/>
          </a:xfrm>
        </p:spPr>
        <p:txBody>
          <a:bodyPr>
            <a:normAutofit fontScale="92500" lnSpcReduction="20000"/>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Q1.State the impact of content on Sales.</a:t>
            </a:r>
            <a:endParaRPr lang="en-US" sz="24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2400" dirty="0">
                <a:latin typeface="Times New Roman" panose="02020603050405020304" pitchFamily="18" charset="0"/>
                <a:cs typeface="Times New Roman" panose="02020603050405020304" pitchFamily="18" charset="0"/>
              </a:rPr>
              <a:t>Q2.State the two major types of search marketing techniques ?</a:t>
            </a:r>
            <a:endParaRPr lang="en-US" sz="24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2400" dirty="0">
                <a:latin typeface="Times New Roman" panose="02020603050405020304" pitchFamily="18" charset="0"/>
                <a:cs typeface="Times New Roman" panose="02020603050405020304" pitchFamily="18" charset="0"/>
              </a:rPr>
              <a:t>Q3.Give any two benefits of using search engine optimization to a marketer.</a:t>
            </a:r>
            <a:endParaRPr lang="en-US" sz="24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2400" dirty="0">
                <a:latin typeface="Times New Roman" panose="02020603050405020304" pitchFamily="18" charset="0"/>
                <a:cs typeface="Times New Roman" panose="02020603050405020304" pitchFamily="18" charset="0"/>
              </a:rPr>
              <a:t>Q4.Discuss what is Mobile marketing.</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Q5.Explain social media marketing ?</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Q6. Discuss the relevance of gamification in marketing.</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Q7.Explain in detail Marketing analytic tools to used for segmentation, targeting and positioning.</a:t>
            </a:r>
            <a:endParaRPr lang="en-US" sz="24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2400" dirty="0">
                <a:latin typeface="Times New Roman" panose="02020603050405020304" pitchFamily="18" charset="0"/>
                <a:cs typeface="Times New Roman" panose="02020603050405020304" pitchFamily="18" charset="0"/>
              </a:rPr>
              <a:t>Q8. Explain in detail Video marketing and social media marketing.</a:t>
            </a:r>
          </a:p>
          <a:p>
            <a:pPr marL="0" indent="0" algn="just">
              <a:lnSpc>
                <a:spcPct val="150000"/>
              </a:lnSpc>
              <a:buNone/>
            </a:pPr>
            <a:endParaRPr lang="en-US" sz="2400" b="1" dirty="0">
              <a:latin typeface="Times New Roman" panose="02020603050405020304" pitchFamily="18" charset="0"/>
              <a:cs typeface="Times New Roman" panose="02020603050405020304" pitchFamily="18" charset="0"/>
            </a:endParaRPr>
          </a:p>
          <a:p>
            <a:endParaRPr lang="en-US" sz="2400" b="1" dirty="0"/>
          </a:p>
          <a:p>
            <a:pPr>
              <a:buNone/>
            </a:pPr>
            <a:endParaRPr lang="en-US" sz="2000" dirty="0"/>
          </a:p>
        </p:txBody>
      </p:sp>
      <p:sp>
        <p:nvSpPr>
          <p:cNvPr id="4" name="Date Placeholder 3"/>
          <p:cNvSpPr>
            <a:spLocks noGrp="1"/>
          </p:cNvSpPr>
          <p:nvPr>
            <p:ph type="dt" sz="half" idx="10"/>
          </p:nvPr>
        </p:nvSpPr>
        <p:spPr/>
        <p:txBody>
          <a:bodyPr/>
          <a:lstStyle/>
          <a:p>
            <a:fld id="{4F675360-0125-41E8-AAF3-0B30007B9C48}"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1"/>
            <a:ext cx="7772400" cy="7619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Expected</a:t>
            </a:r>
            <a:r>
              <a:rPr kumimoji="0" lang="en-US" sz="2400" b="0" i="0" u="none" strike="noStrike" kern="1200" cap="none" spc="0" normalizeH="0" noProof="0" dirty="0">
                <a:ln>
                  <a:noFill/>
                </a:ln>
                <a:solidFill>
                  <a:schemeClr val="dk1"/>
                </a:solidFill>
                <a:effectLst/>
                <a:uLnTx/>
                <a:uFillTx/>
                <a:latin typeface="+mn-lt"/>
                <a:ea typeface="+mn-ea"/>
                <a:cs typeface="+mn-cs"/>
              </a:rPr>
              <a:t> questions for University Exams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57081E29-A046-FEE7-625A-26BCBE4DB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2879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5E4CCA7-1985-4804-ACAC-CF66430EAE36}"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(Online)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87BFC50-6B18-C814-BD6E-F9A06408DA4F}"/>
              </a:ext>
            </a:extLst>
          </p:cNvPr>
          <p:cNvSpPr txBox="1"/>
          <p:nvPr/>
        </p:nvSpPr>
        <p:spPr>
          <a:xfrm>
            <a:off x="1368388" y="1400486"/>
            <a:ext cx="6023011" cy="2985433"/>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Objective Paper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hlinkClick r:id="rId4"/>
              </a:rPr>
              <a:t>https://forms.office.com/r/kNi2FiFC0f</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Subjective Paper</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hlinkClick r:id="rId5"/>
              </a:rPr>
              <a:t>https://forms.office.com/r/h8K7Auphdm</a:t>
            </a:r>
            <a:endParaRPr lang="en-IN" sz="2400" dirty="0">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27798751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C97991-6F0E-451C-AC6C-B251BB197EF1}"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671CE74-6845-2EFF-9B4B-61DCC274CD89}"/>
              </a:ext>
            </a:extLst>
          </p:cNvPr>
          <p:cNvPicPr>
            <a:picLocks noChangeAspect="1"/>
          </p:cNvPicPr>
          <p:nvPr/>
        </p:nvPicPr>
        <p:blipFill>
          <a:blip r:embed="rId4"/>
          <a:stretch>
            <a:fillRect/>
          </a:stretch>
        </p:blipFill>
        <p:spPr>
          <a:xfrm>
            <a:off x="800862" y="990600"/>
            <a:ext cx="7542276" cy="5234387"/>
          </a:xfrm>
          <a:prstGeom prst="rect">
            <a:avLst/>
          </a:prstGeom>
        </p:spPr>
      </p:pic>
    </p:spTree>
    <p:extLst>
      <p:ext uri="{BB962C8B-B14F-4D97-AF65-F5344CB8AC3E}">
        <p14:creationId xmlns:p14="http://schemas.microsoft.com/office/powerpoint/2010/main" val="834804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484B43-0B61-4D0F-AABB-9B1FCE09832E}"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BE580FA4-7E2D-C7B2-0788-5364AA467DE8}"/>
              </a:ext>
            </a:extLst>
          </p:cNvPr>
          <p:cNvGraphicFramePr>
            <a:graphicFrameLocks noChangeAspect="1"/>
          </p:cNvGraphicFramePr>
          <p:nvPr/>
        </p:nvGraphicFramePr>
        <p:xfrm>
          <a:off x="762000" y="1219200"/>
          <a:ext cx="7924800" cy="3154363"/>
        </p:xfrm>
        <a:graphic>
          <a:graphicData uri="http://schemas.openxmlformats.org/presentationml/2006/ole">
            <mc:AlternateContent xmlns:mc="http://schemas.openxmlformats.org/markup-compatibility/2006">
              <mc:Choice xmlns:v="urn:schemas-microsoft-com:vml" Requires="v">
                <p:oleObj name="Document" r:id="rId4" imgW="7159604" imgH="1890547" progId="Word.Document.12">
                  <p:embed/>
                </p:oleObj>
              </mc:Choice>
              <mc:Fallback>
                <p:oleObj name="Document" r:id="rId4" imgW="7159604" imgH="1890547" progId="Word.Document.12">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219200"/>
                        <a:ext cx="7924800" cy="315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04657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C393FB-538F-4011-A0F0-32D0391BA556}"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EFF0260F-2285-2847-4B7B-25961FA8E219}"/>
              </a:ext>
            </a:extLst>
          </p:cNvPr>
          <p:cNvGraphicFramePr>
            <a:graphicFrameLocks noChangeAspect="1"/>
          </p:cNvGraphicFramePr>
          <p:nvPr/>
        </p:nvGraphicFramePr>
        <p:xfrm>
          <a:off x="992188" y="1676400"/>
          <a:ext cx="7159625" cy="2833955"/>
        </p:xfrm>
        <a:graphic>
          <a:graphicData uri="http://schemas.openxmlformats.org/presentationml/2006/ole">
            <mc:AlternateContent xmlns:mc="http://schemas.openxmlformats.org/markup-compatibility/2006">
              <mc:Choice xmlns:v="urn:schemas-microsoft-com:vml" Requires="v">
                <p:oleObj name="Document" r:id="rId4" imgW="7159604" imgH="2287835" progId="Word.Document.12">
                  <p:embed/>
                </p:oleObj>
              </mc:Choice>
              <mc:Fallback>
                <p:oleObj name="Document" r:id="rId4" imgW="7159604" imgH="2287835" progId="Word.Document.12">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188" y="1676400"/>
                        <a:ext cx="7159625" cy="28339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296844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DEA1C7-0036-4953-8455-580452EA3478}"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5B23CAF-EEAF-4937-9004-AED2140EA4AE}"/>
              </a:ext>
            </a:extLst>
          </p:cNvPr>
          <p:cNvPicPr>
            <a:picLocks noChangeAspect="1"/>
          </p:cNvPicPr>
          <p:nvPr/>
        </p:nvPicPr>
        <p:blipFill>
          <a:blip r:embed="rId4"/>
          <a:stretch>
            <a:fillRect/>
          </a:stretch>
        </p:blipFill>
        <p:spPr>
          <a:xfrm>
            <a:off x="1238078" y="1419121"/>
            <a:ext cx="6667843" cy="4019757"/>
          </a:xfrm>
          <a:prstGeom prst="rect">
            <a:avLst/>
          </a:prstGeom>
        </p:spPr>
      </p:pic>
    </p:spTree>
    <p:extLst>
      <p:ext uri="{BB962C8B-B14F-4D97-AF65-F5344CB8AC3E}">
        <p14:creationId xmlns:p14="http://schemas.microsoft.com/office/powerpoint/2010/main" val="11094741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6E47228-FD1D-4DDD-A099-92F47247AA8B}"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D99203E-5599-4213-867F-6F7C9078781B}"/>
              </a:ext>
            </a:extLst>
          </p:cNvPr>
          <p:cNvPicPr>
            <a:picLocks noChangeAspect="1"/>
          </p:cNvPicPr>
          <p:nvPr/>
        </p:nvPicPr>
        <p:blipFill>
          <a:blip r:embed="rId4"/>
          <a:stretch>
            <a:fillRect/>
          </a:stretch>
        </p:blipFill>
        <p:spPr>
          <a:xfrm>
            <a:off x="1320633" y="1406421"/>
            <a:ext cx="6502734" cy="4045158"/>
          </a:xfrm>
          <a:prstGeom prst="rect">
            <a:avLst/>
          </a:prstGeom>
        </p:spPr>
      </p:pic>
    </p:spTree>
    <p:extLst>
      <p:ext uri="{BB962C8B-B14F-4D97-AF65-F5344CB8AC3E}">
        <p14:creationId xmlns:p14="http://schemas.microsoft.com/office/powerpoint/2010/main" val="3521647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BE5105-0C70-455A-B6EE-006DFC9A3991}"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FD533A2-9AF9-4DCF-A301-11720D22D6B7}"/>
              </a:ext>
            </a:extLst>
          </p:cNvPr>
          <p:cNvPicPr>
            <a:picLocks noChangeAspect="1"/>
          </p:cNvPicPr>
          <p:nvPr/>
        </p:nvPicPr>
        <p:blipFill>
          <a:blip r:embed="rId4"/>
          <a:stretch>
            <a:fillRect/>
          </a:stretch>
        </p:blipFill>
        <p:spPr>
          <a:xfrm>
            <a:off x="830066" y="725413"/>
            <a:ext cx="6617040" cy="1854295"/>
          </a:xfrm>
          <a:prstGeom prst="rect">
            <a:avLst/>
          </a:prstGeom>
        </p:spPr>
      </p:pic>
      <p:pic>
        <p:nvPicPr>
          <p:cNvPr id="11" name="Picture 10">
            <a:extLst>
              <a:ext uri="{FF2B5EF4-FFF2-40B4-BE49-F238E27FC236}">
                <a16:creationId xmlns:a16="http://schemas.microsoft.com/office/drawing/2014/main" id="{7FAE2173-C64A-4EE6-9CA9-947453D3836A}"/>
              </a:ext>
            </a:extLst>
          </p:cNvPr>
          <p:cNvPicPr>
            <a:picLocks noChangeAspect="1"/>
          </p:cNvPicPr>
          <p:nvPr/>
        </p:nvPicPr>
        <p:blipFill>
          <a:blip r:embed="rId5"/>
          <a:stretch>
            <a:fillRect/>
          </a:stretch>
        </p:blipFill>
        <p:spPr>
          <a:xfrm>
            <a:off x="830066" y="2596832"/>
            <a:ext cx="6420180" cy="3628155"/>
          </a:xfrm>
          <a:prstGeom prst="rect">
            <a:avLst/>
          </a:prstGeom>
        </p:spPr>
      </p:pic>
    </p:spTree>
    <p:extLst>
      <p:ext uri="{BB962C8B-B14F-4D97-AF65-F5344CB8AC3E}">
        <p14:creationId xmlns:p14="http://schemas.microsoft.com/office/powerpoint/2010/main" val="31564994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0600"/>
            <a:ext cx="8763000" cy="5181600"/>
          </a:xfrm>
        </p:spPr>
        <p:txBody>
          <a:bodyPr>
            <a:normAutofit/>
          </a:bodyPr>
          <a:lstStyle/>
          <a:p>
            <a:pPr>
              <a:buNone/>
            </a:pPr>
            <a:r>
              <a:rPr lang="en-US" sz="1900" dirty="0"/>
              <a:t> </a:t>
            </a:r>
          </a:p>
        </p:txBody>
      </p:sp>
      <p:sp>
        <p:nvSpPr>
          <p:cNvPr id="4" name="Date Placeholder 3"/>
          <p:cNvSpPr>
            <a:spLocks noGrp="1"/>
          </p:cNvSpPr>
          <p:nvPr>
            <p:ph type="dt" sz="half" idx="10"/>
          </p:nvPr>
        </p:nvSpPr>
        <p:spPr/>
        <p:txBody>
          <a:bodyPr/>
          <a:lstStyle/>
          <a:p>
            <a:fld id="{AE9D5293-8E1E-4E01-A843-0C0159411C0F}"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401566" y="0"/>
            <a:ext cx="7772400" cy="71319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Summary</a:t>
            </a:r>
          </a:p>
        </p:txBody>
      </p:sp>
      <p:sp>
        <p:nvSpPr>
          <p:cNvPr id="2" name="Rectangle 1"/>
          <p:cNvSpPr/>
          <p:nvPr/>
        </p:nvSpPr>
        <p:spPr>
          <a:xfrm>
            <a:off x="714375" y="1295400"/>
            <a:ext cx="7734300" cy="4893647"/>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Search Engine Marketing(SEM) &amp; Search Engine Optimization (SEO) Both are online techniques for increasing a brand or product’s visibility to audiences using search engines to find information.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future of marketing of gamification and apps marketing is about to enter a more challenging territory. Building on the vast increase in consumer power brought on by the digital age marketing is headed towards being on demand not just always on but also always relevant responsive to the consumer desire for marketing that cuts through the noise with pin point delivery.</a:t>
            </a:r>
            <a:r>
              <a:rPr lang="en-US" sz="2400" b="1" dirty="0">
                <a:latin typeface="Times New Roman" panose="02020603050405020304" pitchFamily="18" charset="0"/>
                <a:cs typeface="Times New Roman" panose="02020603050405020304" pitchFamily="18" charset="0"/>
              </a:rPr>
              <a:t>   </a:t>
            </a:r>
          </a:p>
          <a:p>
            <a:endParaRPr lang="en-US" sz="2400" dirty="0"/>
          </a:p>
        </p:txBody>
      </p:sp>
      <p:pic>
        <p:nvPicPr>
          <p:cNvPr id="9" name="Picture 2" descr="NIET, Greater Noida: Cutoff, Placements, Courses, Fees, Admission 2022">
            <a:extLst>
              <a:ext uri="{FF2B5EF4-FFF2-40B4-BE49-F238E27FC236}">
                <a16:creationId xmlns:a16="http://schemas.microsoft.com/office/drawing/2014/main" id="{6335A297-A0CC-D109-E913-055BEB2B4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372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5D5A85-5006-84B7-B80A-1005FA4F860F}"/>
              </a:ext>
            </a:extLst>
          </p:cNvPr>
          <p:cNvSpPr>
            <a:spLocks noGrp="1"/>
          </p:cNvSpPr>
          <p:nvPr>
            <p:ph type="dt" sz="half" idx="10"/>
          </p:nvPr>
        </p:nvSpPr>
        <p:spPr/>
        <p:txBody>
          <a:bodyPr/>
          <a:lstStyle/>
          <a:p>
            <a:fld id="{876D718C-A29D-4737-9F36-86F3C6ED73C7}" type="datetime1">
              <a:rPr lang="en-US" smtClean="0"/>
              <a:t>28-May-24</a:t>
            </a:fld>
            <a:endParaRPr lang="en-US"/>
          </a:p>
        </p:txBody>
      </p:sp>
      <p:sp>
        <p:nvSpPr>
          <p:cNvPr id="3" name="Footer Placeholder 2">
            <a:extLst>
              <a:ext uri="{FF2B5EF4-FFF2-40B4-BE49-F238E27FC236}">
                <a16:creationId xmlns:a16="http://schemas.microsoft.com/office/drawing/2014/main" id="{EBAA2958-6658-BE44-C52F-EFF5991A09B3}"/>
              </a:ext>
            </a:extLst>
          </p:cNvPr>
          <p:cNvSpPr>
            <a:spLocks noGrp="1"/>
          </p:cNvSpPr>
          <p:nvPr>
            <p:ph type="ftr" sz="quarter" idx="11"/>
          </p:nvPr>
        </p:nvSpPr>
        <p:spPr/>
        <p:txBody>
          <a:bodyPr/>
          <a:lstStyle/>
          <a:p>
            <a:r>
              <a:rPr lang="en-US"/>
              <a:t>Digital Marketing               Unit 3</a:t>
            </a:r>
            <a:endParaRPr lang="en-US" dirty="0"/>
          </a:p>
        </p:txBody>
      </p:sp>
      <p:sp>
        <p:nvSpPr>
          <p:cNvPr id="4" name="Slide Number Placeholder 3">
            <a:extLst>
              <a:ext uri="{FF2B5EF4-FFF2-40B4-BE49-F238E27FC236}">
                <a16:creationId xmlns:a16="http://schemas.microsoft.com/office/drawing/2014/main" id="{A1B822F7-4D2D-AD75-C9E9-87D1F6A30EEC}"/>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7" name="TextBox 6">
            <a:extLst>
              <a:ext uri="{FF2B5EF4-FFF2-40B4-BE49-F238E27FC236}">
                <a16:creationId xmlns:a16="http://schemas.microsoft.com/office/drawing/2014/main" id="{58C4CD0A-0EFD-3F48-8DAC-1086050CBA9E}"/>
              </a:ext>
            </a:extLst>
          </p:cNvPr>
          <p:cNvSpPr txBox="1"/>
          <p:nvPr/>
        </p:nvSpPr>
        <p:spPr>
          <a:xfrm>
            <a:off x="342900" y="803359"/>
            <a:ext cx="8458200" cy="5372368"/>
          </a:xfrm>
          <a:prstGeom prst="rect">
            <a:avLst/>
          </a:prstGeom>
          <a:noFill/>
        </p:spPr>
        <p:txBody>
          <a:bodyPr wrap="square">
            <a:spAutoFit/>
          </a:bodyPr>
          <a:lstStyle/>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identify, analyze real world problems and design their ethical solutions using artificial intelligence, robotics, virtual/augmented reality, data analytics, block chain technology, and cloud computing.</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design and develop the hardware sensor devices and related interfacing software systems for solving complex engineering problems.</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understand inter-disciplinary computing techniques and to apply them in the design of advanced computing.</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100" b="0" i="0" u="none" strike="noStrike" cap="none" normalizeH="0" baseline="0" dirty="0">
                <a:ln>
                  <a:noFill/>
                </a:ln>
                <a:solidFill>
                  <a:srgbClr val="212121"/>
                </a:solidFill>
                <a:effectLst/>
                <a:latin typeface="Gilroy"/>
              </a:rPr>
              <a:t>The ability to conduct investigation of complex problems with the help of technical, managerial, leadership qualities, and modern engineering tools provided by industry-sponsored laboratories.</a:t>
            </a:r>
            <a:r>
              <a:rPr kumimoji="0" lang="en-US" altLang="en-US" sz="2100" b="0" i="0" u="none" strike="noStrike" cap="none" normalizeH="0" baseline="0" dirty="0">
                <a:ln>
                  <a:noFill/>
                </a:ln>
                <a:solidFill>
                  <a:schemeClr val="tx1"/>
                </a:solidFill>
                <a:effectLst/>
              </a:rPr>
              <a:t> </a:t>
            </a:r>
            <a:endParaRPr kumimoji="0" lang="en-US" altLang="en-US" sz="2100" b="0" i="0" u="none" strike="noStrike" cap="none" normalizeH="0" baseline="0" dirty="0">
              <a:ln>
                <a:noFill/>
              </a:ln>
              <a:solidFill>
                <a:schemeClr val="tx1"/>
              </a:solidFill>
              <a:effectLst/>
              <a:latin typeface="Arial" panose="020B0604020202020204" pitchFamily="34" charset="0"/>
            </a:endParaRPr>
          </a:p>
        </p:txBody>
      </p:sp>
      <p:pic>
        <p:nvPicPr>
          <p:cNvPr id="8" name="Picture 0" descr="Logo New.png">
            <a:extLst>
              <a:ext uri="{FF2B5EF4-FFF2-40B4-BE49-F238E27FC236}">
                <a16:creationId xmlns:a16="http://schemas.microsoft.com/office/drawing/2014/main" id="{6FEA0709-5929-5CBF-7561-4C8023F94214}"/>
              </a:ext>
            </a:extLst>
          </p:cNvPr>
          <p:cNvPicPr>
            <a:picLocks noChangeAspect="1" noChangeArrowheads="1"/>
          </p:cNvPicPr>
          <p:nvPr/>
        </p:nvPicPr>
        <p:blipFill>
          <a:blip r:embed="rId2"/>
          <a:srcRect/>
          <a:stretch>
            <a:fillRect/>
          </a:stretch>
        </p:blipFill>
        <p:spPr bwMode="auto">
          <a:xfrm>
            <a:off x="0" y="63062"/>
            <a:ext cx="1371600" cy="685800"/>
          </a:xfrm>
          <a:prstGeom prst="rect">
            <a:avLst/>
          </a:prstGeom>
          <a:noFill/>
          <a:ln w="9525">
            <a:noFill/>
            <a:miter lim="800000"/>
            <a:headEnd/>
            <a:tailEnd/>
          </a:ln>
        </p:spPr>
      </p:pic>
      <p:sp>
        <p:nvSpPr>
          <p:cNvPr id="9" name="Title 1">
            <a:extLst>
              <a:ext uri="{FF2B5EF4-FFF2-40B4-BE49-F238E27FC236}">
                <a16:creationId xmlns:a16="http://schemas.microsoft.com/office/drawing/2014/main" id="{77C1735D-223C-C966-3994-4A94AC6224D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Program Specific Objectives</a:t>
            </a:r>
          </a:p>
        </p:txBody>
      </p:sp>
    </p:spTree>
    <p:extLst>
      <p:ext uri="{BB962C8B-B14F-4D97-AF65-F5344CB8AC3E}">
        <p14:creationId xmlns:p14="http://schemas.microsoft.com/office/powerpoint/2010/main" val="40442918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D1EEFF-4424-48A3-A5B5-7F61B0E897D6}"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153400" cy="4493538"/>
          </a:xfrm>
          <a:prstGeom prst="rect">
            <a:avLst/>
          </a:prstGeom>
          <a:noFill/>
        </p:spPr>
        <p:txBody>
          <a:bodyPr wrap="square" lIns="91440" tIns="45720" rIns="91440" bIns="45720">
            <a:spAutoFit/>
          </a:bodyPr>
          <a:lstStyle/>
          <a:p>
            <a:pPr algn="just" fontAlgn="base"/>
            <a:r>
              <a:rPr lang="en-US" sz="2200" dirty="0">
                <a:latin typeface="Times New Roman" panose="02020603050405020304" pitchFamily="18" charset="0"/>
                <a:cs typeface="Times New Roman" panose="02020603050405020304" pitchFamily="18" charset="0"/>
                <a:hlinkClick r:id="rId2"/>
              </a:rPr>
              <a:t>https://www.forbes.com/sites/joshsteimle/2014/09/19/what-is-content-marketing/?sh=7367fd1510b9</a:t>
            </a:r>
            <a:endParaRPr lang="en-US" sz="2200" dirty="0">
              <a:latin typeface="Times New Roman" panose="02020603050405020304" pitchFamily="18" charset="0"/>
              <a:cs typeface="Times New Roman" panose="02020603050405020304" pitchFamily="18" charset="0"/>
            </a:endParaRPr>
          </a:p>
          <a:p>
            <a:pPr algn="just" fontAlgn="base"/>
            <a:r>
              <a:rPr lang="en-US" sz="2200" dirty="0">
                <a:latin typeface="Times New Roman" panose="02020603050405020304" pitchFamily="18" charset="0"/>
                <a:cs typeface="Times New Roman" panose="02020603050405020304" pitchFamily="18" charset="0"/>
                <a:hlinkClick r:id="rId3"/>
              </a:rPr>
              <a:t>https://developers.google.com/search/docs/beginner/seo-starter-guide</a:t>
            </a:r>
            <a:endParaRPr lang="en-US" sz="2200" dirty="0">
              <a:latin typeface="Times New Roman" panose="02020603050405020304" pitchFamily="18" charset="0"/>
              <a:cs typeface="Times New Roman" panose="02020603050405020304" pitchFamily="18" charset="0"/>
            </a:endParaRPr>
          </a:p>
          <a:p>
            <a:pPr algn="just" fontAlgn="base"/>
            <a:r>
              <a:rPr lang="en-US" sz="2200" dirty="0">
                <a:latin typeface="Times New Roman" panose="02020603050405020304" pitchFamily="18" charset="0"/>
                <a:cs typeface="Times New Roman" panose="02020603050405020304" pitchFamily="18" charset="0"/>
                <a:hlinkClick r:id="rId4"/>
              </a:rPr>
              <a:t>https://esputnik.com/en/blog/gamification-digital-marketing-formula-solutions-examples</a:t>
            </a:r>
            <a:endParaRPr lang="en-US" sz="2200" dirty="0">
              <a:latin typeface="Times New Roman" panose="02020603050405020304" pitchFamily="18" charset="0"/>
              <a:cs typeface="Times New Roman" panose="02020603050405020304" pitchFamily="18" charset="0"/>
            </a:endParaRPr>
          </a:p>
          <a:p>
            <a:pPr algn="just" fontAlgn="base"/>
            <a:r>
              <a:rPr lang="en-US" sz="2200" dirty="0">
                <a:latin typeface="Times New Roman" panose="02020603050405020304" pitchFamily="18" charset="0"/>
                <a:cs typeface="Times New Roman" panose="02020603050405020304" pitchFamily="18" charset="0"/>
              </a:rPr>
              <a:t>Vandana, Ahuja; Digital Marketing, Oxford University Press India (November, 2015).</a:t>
            </a:r>
          </a:p>
          <a:p>
            <a:pPr algn="just" fontAlgn="base"/>
            <a:r>
              <a:rPr lang="en-US" sz="2200" dirty="0" err="1">
                <a:latin typeface="Times New Roman" panose="02020603050405020304" pitchFamily="18" charset="0"/>
                <a:cs typeface="Times New Roman" panose="02020603050405020304" pitchFamily="18" charset="0"/>
              </a:rPr>
              <a:t>Moutsy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Maiti</a:t>
            </a:r>
            <a:r>
              <a:rPr lang="en-US" sz="2200" dirty="0">
                <a:latin typeface="Times New Roman" panose="02020603050405020304" pitchFamily="18" charset="0"/>
                <a:cs typeface="Times New Roman" panose="02020603050405020304" pitchFamily="18" charset="0"/>
              </a:rPr>
              <a:t>: Internet Marketing, Oxford University Press India </a:t>
            </a:r>
          </a:p>
          <a:p>
            <a:pPr algn="just" fontAlgn="base"/>
            <a:r>
              <a:rPr lang="en-US" sz="2200" dirty="0">
                <a:latin typeface="Times New Roman" panose="02020603050405020304" pitchFamily="18" charset="0"/>
                <a:cs typeface="Times New Roman" panose="02020603050405020304" pitchFamily="18" charset="0"/>
              </a:rPr>
              <a:t>Ryan, Damian; Understanding Digital Marketing: marketing strategies for engaging the digital generation; Kogan Page (3rd Edition, 2014). </a:t>
            </a:r>
          </a:p>
        </p:txBody>
      </p:sp>
      <p:pic>
        <p:nvPicPr>
          <p:cNvPr id="10" name="Picture 2" descr="NIET, Greater Noida: Cutoff, Placements, Courses, Fees, Admission 2022">
            <a:extLst>
              <a:ext uri="{FF2B5EF4-FFF2-40B4-BE49-F238E27FC236}">
                <a16:creationId xmlns:a16="http://schemas.microsoft.com/office/drawing/2014/main" id="{ED6B194F-0E69-E1F3-D524-D117294F6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539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A98491E-8FCB-4816-B597-3D9F7450236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latin typeface="Times New Roman" panose="02020603050405020304" pitchFamily="18" charset="0"/>
                <a:cs typeface="Times New Roman" panose="02020603050405020304" pitchFamily="18" charset="0"/>
              </a:rPr>
              <a:t>Digital Marketing               Unit 3</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Result Analysis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Content Placeholder 2"/>
          <p:cNvSpPr>
            <a:spLocks noGrp="1"/>
          </p:cNvSpPr>
          <p:nvPr>
            <p:ph idx="1"/>
          </p:nvPr>
        </p:nvSpPr>
        <p:spPr>
          <a:xfrm>
            <a:off x="0" y="833492"/>
            <a:ext cx="8229600" cy="4525963"/>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 </a:t>
            </a:r>
          </a:p>
        </p:txBody>
      </p:sp>
      <p:pic>
        <p:nvPicPr>
          <p:cNvPr id="10" name="Picture 2" descr="NIET, Greater Noida: Cutoff, Placements, Courses, Fees, Admission 2022">
            <a:extLst>
              <a:ext uri="{FF2B5EF4-FFF2-40B4-BE49-F238E27FC236}">
                <a16:creationId xmlns:a16="http://schemas.microsoft.com/office/drawing/2014/main" id="{EE143358-F79F-86F3-4B31-9C9402A7A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8DDA320C-BC23-1400-7F77-A451BB7E5D60}"/>
              </a:ext>
            </a:extLst>
          </p:cNvPr>
          <p:cNvGraphicFramePr>
            <a:graphicFrameLocks noGrp="1"/>
          </p:cNvGraphicFramePr>
          <p:nvPr>
            <p:extLst>
              <p:ext uri="{D42A27DB-BD31-4B8C-83A1-F6EECF244321}">
                <p14:modId xmlns:p14="http://schemas.microsoft.com/office/powerpoint/2010/main" val="1957951925"/>
              </p:ext>
            </p:extLst>
          </p:nvPr>
        </p:nvGraphicFramePr>
        <p:xfrm>
          <a:off x="179512" y="1385464"/>
          <a:ext cx="8784975" cy="3186536"/>
        </p:xfrm>
        <a:graphic>
          <a:graphicData uri="http://schemas.openxmlformats.org/drawingml/2006/table">
            <a:tbl>
              <a:tblPr firstRow="1" bandRow="1">
                <a:tableStyleId>{5C22544A-7EE6-4342-B048-85BDC9FD1C3A}</a:tableStyleId>
              </a:tblPr>
              <a:tblGrid>
                <a:gridCol w="1108785">
                  <a:extLst>
                    <a:ext uri="{9D8B030D-6E8A-4147-A177-3AD203B41FA5}">
                      <a16:colId xmlns:a16="http://schemas.microsoft.com/office/drawing/2014/main" val="1617384892"/>
                    </a:ext>
                  </a:extLst>
                </a:gridCol>
                <a:gridCol w="843434">
                  <a:extLst>
                    <a:ext uri="{9D8B030D-6E8A-4147-A177-3AD203B41FA5}">
                      <a16:colId xmlns:a16="http://schemas.microsoft.com/office/drawing/2014/main" val="4289516543"/>
                    </a:ext>
                  </a:extLst>
                </a:gridCol>
                <a:gridCol w="856093">
                  <a:extLst>
                    <a:ext uri="{9D8B030D-6E8A-4147-A177-3AD203B41FA5}">
                      <a16:colId xmlns:a16="http://schemas.microsoft.com/office/drawing/2014/main" val="3318816472"/>
                    </a:ext>
                  </a:extLst>
                </a:gridCol>
                <a:gridCol w="1096123">
                  <a:extLst>
                    <a:ext uri="{9D8B030D-6E8A-4147-A177-3AD203B41FA5}">
                      <a16:colId xmlns:a16="http://schemas.microsoft.com/office/drawing/2014/main" val="2266740253"/>
                    </a:ext>
                  </a:extLst>
                </a:gridCol>
                <a:gridCol w="976108">
                  <a:extLst>
                    <a:ext uri="{9D8B030D-6E8A-4147-A177-3AD203B41FA5}">
                      <a16:colId xmlns:a16="http://schemas.microsoft.com/office/drawing/2014/main" val="3220098045"/>
                    </a:ext>
                  </a:extLst>
                </a:gridCol>
                <a:gridCol w="976108">
                  <a:extLst>
                    <a:ext uri="{9D8B030D-6E8A-4147-A177-3AD203B41FA5}">
                      <a16:colId xmlns:a16="http://schemas.microsoft.com/office/drawing/2014/main" val="2833810563"/>
                    </a:ext>
                  </a:extLst>
                </a:gridCol>
                <a:gridCol w="912101">
                  <a:extLst>
                    <a:ext uri="{9D8B030D-6E8A-4147-A177-3AD203B41FA5}">
                      <a16:colId xmlns:a16="http://schemas.microsoft.com/office/drawing/2014/main" val="2321598048"/>
                    </a:ext>
                  </a:extLst>
                </a:gridCol>
                <a:gridCol w="1040115">
                  <a:extLst>
                    <a:ext uri="{9D8B030D-6E8A-4147-A177-3AD203B41FA5}">
                      <a16:colId xmlns:a16="http://schemas.microsoft.com/office/drawing/2014/main" val="3675056746"/>
                    </a:ext>
                  </a:extLst>
                </a:gridCol>
                <a:gridCol w="976108">
                  <a:extLst>
                    <a:ext uri="{9D8B030D-6E8A-4147-A177-3AD203B41FA5}">
                      <a16:colId xmlns:a16="http://schemas.microsoft.com/office/drawing/2014/main" val="1157482600"/>
                    </a:ext>
                  </a:extLst>
                </a:gridCol>
              </a:tblGrid>
              <a:tr h="1449176">
                <a:tc>
                  <a:txBody>
                    <a:bodyPr/>
                    <a:lstStyle/>
                    <a:p>
                      <a:r>
                        <a:rPr lang="en-IN" sz="1800" b="1" i="0" kern="1200" dirty="0">
                          <a:solidFill>
                            <a:schemeClr val="lt1"/>
                          </a:solidFill>
                          <a:effectLst/>
                          <a:latin typeface="+mn-lt"/>
                          <a:ea typeface="+mn-ea"/>
                          <a:cs typeface="+mn-cs"/>
                        </a:rPr>
                        <a:t>Subject Name &amp; Code</a:t>
                      </a:r>
                      <a:endParaRPr lang="en-IN" dirty="0"/>
                    </a:p>
                  </a:txBody>
                  <a:tcPr/>
                </a:tc>
                <a:tc>
                  <a:txBody>
                    <a:bodyPr/>
                    <a:lstStyle/>
                    <a:p>
                      <a:r>
                        <a:rPr lang="en-IN" sz="1800" b="1" i="0" kern="1200" dirty="0">
                          <a:solidFill>
                            <a:schemeClr val="lt1"/>
                          </a:solidFill>
                          <a:effectLst/>
                          <a:latin typeface="+mn-lt"/>
                          <a:ea typeface="+mn-ea"/>
                          <a:cs typeface="+mn-cs"/>
                        </a:rPr>
                        <a:t>Total No. Of Students</a:t>
                      </a:r>
                      <a:endParaRPr lang="en-IN" dirty="0"/>
                    </a:p>
                  </a:txBody>
                  <a:tcPr/>
                </a:tc>
                <a:tc>
                  <a:txBody>
                    <a:bodyPr/>
                    <a:lstStyle/>
                    <a:p>
                      <a:endParaRPr lang="en-IN" sz="1800" b="1" i="0" kern="1200" dirty="0">
                        <a:solidFill>
                          <a:schemeClr val="lt1"/>
                        </a:solidFill>
                        <a:effectLst/>
                        <a:latin typeface="+mn-lt"/>
                        <a:ea typeface="+mn-ea"/>
                        <a:cs typeface="+mn-cs"/>
                      </a:endParaRPr>
                    </a:p>
                    <a:p>
                      <a:endParaRPr lang="en-IN" sz="1800" b="1" i="0" kern="1200" dirty="0">
                        <a:solidFill>
                          <a:schemeClr val="lt1"/>
                        </a:solidFill>
                        <a:effectLst/>
                        <a:latin typeface="+mn-lt"/>
                        <a:ea typeface="+mn-ea"/>
                        <a:cs typeface="+mn-cs"/>
                      </a:endParaRPr>
                    </a:p>
                    <a:p>
                      <a:r>
                        <a:rPr lang="en-IN" sz="1800" b="1" i="0" kern="1200" dirty="0">
                          <a:solidFill>
                            <a:schemeClr val="lt1"/>
                          </a:solidFill>
                          <a:effectLst/>
                          <a:latin typeface="+mn-lt"/>
                          <a:ea typeface="+mn-ea"/>
                          <a:cs typeface="+mn-cs"/>
                        </a:rPr>
                        <a:t>Pass %</a:t>
                      </a:r>
                      <a:endParaRPr lang="en-IN" dirty="0"/>
                    </a:p>
                  </a:txBody>
                  <a:tcPr/>
                </a:tc>
                <a:tc>
                  <a:txBody>
                    <a:bodyPr/>
                    <a:lstStyle/>
                    <a:p>
                      <a:pPr marL="0" algn="l" fontAlgn="ctr">
                        <a:spcBef>
                          <a:spcPts val="0"/>
                        </a:spcBef>
                        <a:spcAft>
                          <a:spcPts val="0"/>
                        </a:spcAft>
                      </a:pPr>
                      <a:r>
                        <a:rPr lang="en-IN" sz="1800" b="1" dirty="0">
                          <a:solidFill>
                            <a:srgbClr val="FFFFFF"/>
                          </a:solidFill>
                          <a:effectLst/>
                          <a:latin typeface="Calibri" panose="020F0502020204030204" pitchFamily="34" charset="0"/>
                        </a:rPr>
                        <a:t>40&gt;65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65&gt;75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br>
                        <a:rPr lang="en-IN" sz="1800" b="1" dirty="0">
                          <a:solidFill>
                            <a:srgbClr val="FFFFFF"/>
                          </a:solidFill>
                          <a:effectLst/>
                          <a:latin typeface="Calibri" panose="020F0502020204030204" pitchFamily="34" charset="0"/>
                        </a:rPr>
                      </a:br>
                      <a:r>
                        <a:rPr lang="en-IN" sz="1800" b="1" dirty="0">
                          <a:solidFill>
                            <a:srgbClr val="FFFFFF"/>
                          </a:solidFill>
                          <a:effectLst/>
                          <a:latin typeface="Calibri" panose="020F0502020204030204" pitchFamily="34" charset="0"/>
                        </a:rPr>
                        <a:t>75&gt;90</a:t>
                      </a: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endParaRPr lang="en-IN" sz="1800" b="1" dirty="0">
                        <a:solidFill>
                          <a:srgbClr val="FFFFFF"/>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Tx/>
                        <a:buSzTx/>
                        <a:buFontTx/>
                        <a:buNone/>
                        <a:tabLst/>
                        <a:defRPr/>
                      </a:pPr>
                      <a:r>
                        <a:rPr lang="en-IN" sz="1800" b="1" dirty="0">
                          <a:solidFill>
                            <a:srgbClr val="FFFFFF"/>
                          </a:solidFill>
                          <a:effectLst/>
                          <a:latin typeface="Calibri" panose="020F0502020204030204" pitchFamily="34" charset="0"/>
                        </a:rPr>
                        <a:t>90 &amp; Above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algn="l" fontAlgn="ctr">
                        <a:spcBef>
                          <a:spcPts val="0"/>
                        </a:spcBef>
                        <a:spcAft>
                          <a:spcPts val="0"/>
                        </a:spcAft>
                      </a:pPr>
                      <a:r>
                        <a:rPr lang="en-IN" sz="1800" b="1">
                          <a:solidFill>
                            <a:srgbClr val="FFFFFF"/>
                          </a:solidFill>
                          <a:effectLst/>
                          <a:latin typeface="Calibri" panose="020F0502020204030204" pitchFamily="34" charset="0"/>
                        </a:rPr>
                        <a:t>Backlog</a:t>
                      </a:r>
                      <a:endParaRPr lang="en-IN" sz="1800">
                        <a:effectLst/>
                        <a:latin typeface="Arial" panose="020B0604020202020204" pitchFamily="34" charset="0"/>
                      </a:endParaRPr>
                    </a:p>
                  </a:txBody>
                  <a:tcPr anchor="ctr"/>
                </a:tc>
                <a:tc>
                  <a:txBody>
                    <a:bodyPr/>
                    <a:lstStyle/>
                    <a:p>
                      <a:pPr marL="0" algn="l" fontAlgn="ctr">
                        <a:spcBef>
                          <a:spcPts val="0"/>
                        </a:spcBef>
                        <a:spcAft>
                          <a:spcPts val="0"/>
                        </a:spcAft>
                      </a:pPr>
                      <a:r>
                        <a:rPr lang="en-IN" sz="1800" b="1" dirty="0">
                          <a:solidFill>
                            <a:srgbClr val="FFFFFF"/>
                          </a:solidFill>
                          <a:effectLst/>
                          <a:latin typeface="Calibri" panose="020F0502020204030204" pitchFamily="34" charset="0"/>
                        </a:rPr>
                        <a:t>Average Marks</a:t>
                      </a:r>
                      <a:endParaRPr lang="en-IN" sz="1800" dirty="0">
                        <a:effectLst/>
                        <a:latin typeface="Arial" panose="020B0604020202020204" pitchFamily="34" charset="0"/>
                      </a:endParaRPr>
                    </a:p>
                  </a:txBody>
                  <a:tcPr anchor="ctr"/>
                </a:tc>
                <a:extLst>
                  <a:ext uri="{0D108BD9-81ED-4DB2-BD59-A6C34878D82A}">
                    <a16:rowId xmlns:a16="http://schemas.microsoft.com/office/drawing/2014/main" val="3401272883"/>
                  </a:ext>
                </a:extLst>
              </a:tr>
              <a:tr h="1449176">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544751429"/>
                  </a:ext>
                </a:extLst>
              </a:tr>
            </a:tbl>
          </a:graphicData>
        </a:graphic>
      </p:graphicFrame>
    </p:spTree>
    <p:extLst>
      <p:ext uri="{BB962C8B-B14F-4D97-AF65-F5344CB8AC3E}">
        <p14:creationId xmlns:p14="http://schemas.microsoft.com/office/powerpoint/2010/main" val="3933261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9446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468E2AD2-722C-4450-82C8-2E56876CCD56}" type="datetime1">
              <a:rPr lang="en-US" smtClean="0"/>
              <a:t>28-May-24</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pt-BR"/>
              <a:t>Digital Marketing               Unit 3</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10" name="Content Placeholder 9" descr="temp1.png"/>
          <p:cNvPicPr>
            <a:picLocks noGrp="1" noChangeAspect="1"/>
          </p:cNvPicPr>
          <p:nvPr>
            <p:ph idx="1"/>
          </p:nvPr>
        </p:nvPicPr>
        <p:blipFill>
          <a:blip r:embed="rId2"/>
          <a:stretch>
            <a:fillRect/>
          </a:stretch>
        </p:blipFill>
        <p:spPr>
          <a:xfrm>
            <a:off x="762000" y="1230445"/>
            <a:ext cx="7619999" cy="5170355"/>
          </a:xfrm>
        </p:spPr>
      </p:pic>
      <p:pic>
        <p:nvPicPr>
          <p:cNvPr id="9" name="Picture 8" descr="Logo11.png"/>
          <p:cNvPicPr>
            <a:picLocks noChangeAspect="1"/>
          </p:cNvPicPr>
          <p:nvPr/>
        </p:nvPicPr>
        <p:blipFill>
          <a:blip r:embed="rId3"/>
          <a:stretch>
            <a:fillRect/>
          </a:stretch>
        </p:blipFill>
        <p:spPr>
          <a:xfrm>
            <a:off x="0" y="36838"/>
            <a:ext cx="1352550" cy="725162"/>
          </a:xfrm>
          <a:prstGeom prst="rect">
            <a:avLst/>
          </a:prstGeom>
        </p:spPr>
      </p:pic>
    </p:spTree>
    <p:extLst>
      <p:ext uri="{BB962C8B-B14F-4D97-AF65-F5344CB8AC3E}">
        <p14:creationId xmlns:p14="http://schemas.microsoft.com/office/powerpoint/2010/main" val="1083111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50600AEE-3A80-4EB4-8691-F9C9937E826C}" type="datetime1">
              <a:rPr lang="en-US" smtClean="0"/>
              <a:t>28-May-24</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pt-BR"/>
              <a:t>Digital Marketing               Unit 3</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8" name="Content Placeholder 7" descr="temp2.png"/>
          <p:cNvPicPr>
            <a:picLocks noGrp="1" noChangeAspect="1"/>
          </p:cNvPicPr>
          <p:nvPr>
            <p:ph idx="1"/>
          </p:nvPr>
        </p:nvPicPr>
        <p:blipFill>
          <a:blip r:embed="rId2"/>
          <a:stretch>
            <a:fillRect/>
          </a:stretch>
        </p:blipFill>
        <p:spPr>
          <a:xfrm>
            <a:off x="532288" y="1066800"/>
            <a:ext cx="8170846" cy="5105400"/>
          </a:xfrm>
        </p:spPr>
      </p:pic>
      <p:pic>
        <p:nvPicPr>
          <p:cNvPr id="9" name="Picture 8" descr="Logo11.png"/>
          <p:cNvPicPr>
            <a:picLocks noChangeAspect="1"/>
          </p:cNvPicPr>
          <p:nvPr/>
        </p:nvPicPr>
        <p:blipFill>
          <a:blip r:embed="rId3"/>
          <a:stretch>
            <a:fillRect/>
          </a:stretch>
        </p:blipFill>
        <p:spPr>
          <a:xfrm>
            <a:off x="0" y="36838"/>
            <a:ext cx="1352550" cy="725162"/>
          </a:xfrm>
          <a:prstGeom prst="rect">
            <a:avLst/>
          </a:prstGeom>
        </p:spPr>
      </p:pic>
    </p:spTree>
    <p:extLst>
      <p:ext uri="{BB962C8B-B14F-4D97-AF65-F5344CB8AC3E}">
        <p14:creationId xmlns:p14="http://schemas.microsoft.com/office/powerpoint/2010/main" val="4051495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Template</a:t>
            </a:r>
          </a:p>
        </p:txBody>
      </p:sp>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2CB95922-D330-40C7-8A45-579C5EDEE8C0}" type="datetime1">
              <a:rPr lang="en-US" smtClean="0"/>
              <a:t>28-May-24</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a:xfrm>
            <a:off x="3124200" y="6324600"/>
            <a:ext cx="4267200" cy="396875"/>
          </a:xfrm>
        </p:spPr>
        <p:txBody>
          <a:bodyPr/>
          <a:lstStyle/>
          <a:p>
            <a:r>
              <a:rPr lang="pt-BR"/>
              <a:t>Digital Marketing               Unit 3</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9" name="Picture 8" descr="Logo11.png"/>
          <p:cNvPicPr>
            <a:picLocks noChangeAspect="1"/>
          </p:cNvPicPr>
          <p:nvPr/>
        </p:nvPicPr>
        <p:blipFill>
          <a:blip r:embed="rId2"/>
          <a:stretch>
            <a:fillRect/>
          </a:stretch>
        </p:blipFill>
        <p:spPr>
          <a:xfrm>
            <a:off x="0" y="36838"/>
            <a:ext cx="1352550" cy="725162"/>
          </a:xfrm>
          <a:prstGeom prst="rect">
            <a:avLst/>
          </a:prstGeom>
        </p:spPr>
      </p:pic>
      <p:pic>
        <p:nvPicPr>
          <p:cNvPr id="10" name="Content Placeholder 7" descr="temp3.png">
            <a:extLst>
              <a:ext uri="{FF2B5EF4-FFF2-40B4-BE49-F238E27FC236}">
                <a16:creationId xmlns:a16="http://schemas.microsoft.com/office/drawing/2014/main" id="{D50115FD-C447-1465-E7CE-9C3C4EB3A879}"/>
              </a:ext>
            </a:extLst>
          </p:cNvPr>
          <p:cNvPicPr>
            <a:picLocks noGrp="1" noChangeAspect="1"/>
          </p:cNvPicPr>
          <p:nvPr>
            <p:ph idx="1"/>
          </p:nvPr>
        </p:nvPicPr>
        <p:blipFill>
          <a:blip r:embed="rId3"/>
          <a:stretch>
            <a:fillRect/>
          </a:stretch>
        </p:blipFill>
        <p:spPr>
          <a:xfrm>
            <a:off x="762000" y="907256"/>
            <a:ext cx="7619999" cy="5449094"/>
          </a:xfrm>
        </p:spPr>
      </p:pic>
    </p:spTree>
    <p:extLst>
      <p:ext uri="{BB962C8B-B14F-4D97-AF65-F5344CB8AC3E}">
        <p14:creationId xmlns:p14="http://schemas.microsoft.com/office/powerpoint/2010/main" val="3145383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DDECA0-A706-41BC-88A0-5BD3870FCE6C}"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R="0" lvl="0" indent="0" algn="ctr" fontAlgn="auto">
              <a:lnSpc>
                <a:spcPct val="100000"/>
              </a:lnSpc>
              <a:spcBef>
                <a:spcPct val="0"/>
              </a:spcBef>
              <a:spcAft>
                <a:spcPts val="0"/>
              </a:spcAft>
              <a:buClrTx/>
              <a:buSzTx/>
              <a:buFontTx/>
              <a:buNone/>
              <a:tabLst/>
              <a:defRPr/>
            </a:pPr>
            <a:r>
              <a:rPr lang="en-US" sz="2400" dirty="0"/>
              <a:t>Prerequisite and Recap</a:t>
            </a:r>
          </a:p>
        </p:txBody>
      </p:sp>
      <p:graphicFrame>
        <p:nvGraphicFramePr>
          <p:cNvPr id="11" name="Content Placeholder 10">
            <a:extLst>
              <a:ext uri="{FF2B5EF4-FFF2-40B4-BE49-F238E27FC236}">
                <a16:creationId xmlns:a16="http://schemas.microsoft.com/office/drawing/2014/main" id="{604DDCA7-9205-84F6-B5BF-62B0E9852A8A}"/>
              </a:ext>
            </a:extLst>
          </p:cNvPr>
          <p:cNvGraphicFramePr>
            <a:graphicFrameLocks noGrp="1"/>
          </p:cNvGraphicFramePr>
          <p:nvPr>
            <p:ph idx="1"/>
            <p:extLst>
              <p:ext uri="{D42A27DB-BD31-4B8C-83A1-F6EECF244321}">
                <p14:modId xmlns:p14="http://schemas.microsoft.com/office/powerpoint/2010/main" val="2601918223"/>
              </p:ext>
            </p:extLst>
          </p:nvPr>
        </p:nvGraphicFramePr>
        <p:xfrm>
          <a:off x="1178877" y="1844675"/>
          <a:ext cx="6786245" cy="1756569"/>
        </p:xfrm>
        <a:graphic>
          <a:graphicData uri="http://schemas.openxmlformats.org/drawingml/2006/table">
            <a:tbl>
              <a:tblPr firstRow="1" firstCol="1" lastRow="1" lastCol="1" bandRow="1" bandCol="1"/>
              <a:tblGrid>
                <a:gridCol w="6786245">
                  <a:extLst>
                    <a:ext uri="{9D8B030D-6E8A-4147-A177-3AD203B41FA5}">
                      <a16:colId xmlns:a16="http://schemas.microsoft.com/office/drawing/2014/main" val="1304317266"/>
                    </a:ext>
                  </a:extLst>
                </a:gridCol>
              </a:tblGrid>
              <a:tr h="1756569">
                <a:tc>
                  <a:txBody>
                    <a:bodyPr/>
                    <a:lstStyle/>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Pre-requisites:</a:t>
                      </a:r>
                      <a:r>
                        <a:rPr lang="en-US" sz="20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nderstanding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Basics</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marketing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concepts</a:t>
                      </a:r>
                    </a:p>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social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media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platforms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9148658"/>
                  </a:ext>
                </a:extLst>
              </a:tr>
            </a:tbl>
          </a:graphicData>
        </a:graphic>
      </p:graphicFrame>
      <p:pic>
        <p:nvPicPr>
          <p:cNvPr id="12" name="Picture 2" descr="NIET, Greater Noida: Cutoff, Placements, Courses, Fees, Admission 2022">
            <a:extLst>
              <a:ext uri="{FF2B5EF4-FFF2-40B4-BE49-F238E27FC236}">
                <a16:creationId xmlns:a16="http://schemas.microsoft.com/office/drawing/2014/main" id="{E20AA779-B46D-76BC-1495-7490E5D11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361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55B54B-6342-4B75-BD5C-E8F190A9767C}"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1"/>
            <a:ext cx="7772400" cy="6095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Introduction of the subject</a:t>
            </a:r>
          </a:p>
        </p:txBody>
      </p:sp>
      <p:pic>
        <p:nvPicPr>
          <p:cNvPr id="10" name="Picture 2" descr="NIET, Greater Noida: Cutoff, Placements, Courses, Fees, Admission 2022">
            <a:extLst>
              <a:ext uri="{FF2B5EF4-FFF2-40B4-BE49-F238E27FC236}">
                <a16:creationId xmlns:a16="http://schemas.microsoft.com/office/drawing/2014/main" id="{399E314E-6CBB-10B9-CAD9-1EAA4ADB3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48"/>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6845CD7-DFAB-9E8D-7FA7-4D2F4F8794E2}"/>
              </a:ext>
            </a:extLst>
          </p:cNvPr>
          <p:cNvSpPr txBox="1"/>
          <p:nvPr/>
        </p:nvSpPr>
        <p:spPr>
          <a:xfrm>
            <a:off x="228600" y="869462"/>
            <a:ext cx="8382000" cy="5016758"/>
          </a:xfrm>
          <a:prstGeom prst="rect">
            <a:avLst/>
          </a:prstGeom>
          <a:noFill/>
        </p:spPr>
        <p:txBody>
          <a:bodyPr wrap="square">
            <a:spAutoFit/>
          </a:bodyPr>
          <a:lstStyle/>
          <a:p>
            <a:pPr algn="just"/>
            <a:r>
              <a:rPr lang="en-US" sz="2000" b="0" i="0" dirty="0">
                <a:solidFill>
                  <a:srgbClr val="535E73"/>
                </a:solidFill>
                <a:effectLst/>
                <a:latin typeface="Times New Roman" panose="02020603050405020304" pitchFamily="18" charset="0"/>
                <a:cs typeface="Times New Roman" panose="02020603050405020304" pitchFamily="18" charset="0"/>
              </a:rPr>
              <a:t>The course is designed to make learner conversant with Digital Marketing and proficient in Social Media tools and techniques starting from the fundamentals of digital marketing.</a:t>
            </a:r>
            <a:r>
              <a:rPr lang="en-US" sz="2000" b="0" i="0" dirty="0">
                <a:solidFill>
                  <a:srgbClr val="16192B"/>
                </a:solidFill>
                <a:effectLst/>
                <a:latin typeface="Times New Roman" panose="02020603050405020304" pitchFamily="18" charset="0"/>
                <a:cs typeface="Times New Roman" panose="02020603050405020304" pitchFamily="18" charset="0"/>
              </a:rPr>
              <a:t> </a:t>
            </a:r>
          </a:p>
          <a:p>
            <a:pPr algn="just"/>
            <a:endParaRPr lang="en-US" sz="2000" b="0" i="0" dirty="0">
              <a:solidFill>
                <a:srgbClr val="16192B"/>
              </a:solidFill>
              <a:effectLst/>
              <a:latin typeface="Times New Roman" panose="02020603050405020304" pitchFamily="18" charset="0"/>
              <a:cs typeface="Times New Roman" panose="02020603050405020304" pitchFamily="18" charset="0"/>
            </a:endParaRPr>
          </a:p>
          <a:p>
            <a:pPr algn="just"/>
            <a:r>
              <a:rPr lang="en-US" sz="2000" b="0" i="0" dirty="0">
                <a:solidFill>
                  <a:srgbClr val="16192B"/>
                </a:solidFill>
                <a:effectLst/>
                <a:latin typeface="Times New Roman" panose="02020603050405020304" pitchFamily="18" charset="0"/>
                <a:cs typeface="Times New Roman" panose="02020603050405020304" pitchFamily="18" charset="0"/>
              </a:rPr>
              <a:t>Social media websites and applications allow users to create and exchange user-generated content where people talk, share information, participate and network through technologies such as blogs and social networking sites. </a:t>
            </a:r>
          </a:p>
          <a:p>
            <a:pPr algn="just"/>
            <a:endParaRPr lang="en-US" sz="2000" dirty="0">
              <a:solidFill>
                <a:srgbClr val="16192B"/>
              </a:solidFill>
              <a:latin typeface="Times New Roman" panose="02020603050405020304" pitchFamily="18" charset="0"/>
              <a:cs typeface="Times New Roman" panose="02020603050405020304" pitchFamily="18" charset="0"/>
            </a:endParaRPr>
          </a:p>
          <a:p>
            <a:pPr algn="just"/>
            <a:r>
              <a:rPr lang="en-US" sz="2000" b="0" i="0" dirty="0">
                <a:solidFill>
                  <a:srgbClr val="16192B"/>
                </a:solidFill>
                <a:effectLst/>
                <a:latin typeface="Times New Roman" panose="02020603050405020304" pitchFamily="18" charset="0"/>
                <a:cs typeface="Times New Roman" panose="02020603050405020304" pitchFamily="18" charset="0"/>
              </a:rPr>
              <a:t>Within the last decade, social media has become one of the most powerful sources for news updates, online collaboration, networking, viral marketing and entertainment.</a:t>
            </a:r>
          </a:p>
          <a:p>
            <a:pPr algn="just"/>
            <a:endParaRPr lang="en-US" sz="2000" b="0" i="0" dirty="0">
              <a:solidFill>
                <a:srgbClr val="16192B"/>
              </a:solidFill>
              <a:effectLst/>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3"/>
              </a:rPr>
              <a:t>https://www.youtube.com/watch?v=Xuq6_udbeH0&amp;list=PLi3oNa09iwJRByiNwEJNaZ3XVKcveovzk</a:t>
            </a:r>
            <a:endParaRPr lang="en-US" sz="2000" dirty="0">
              <a:solidFill>
                <a:srgbClr val="16192B"/>
              </a:solidFill>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4"/>
              </a:rPr>
              <a:t>https://www.youtube.com/watch?v=X-pCbWwu50k</a:t>
            </a:r>
            <a:endParaRPr lang="en-US" sz="2000" dirty="0">
              <a:solidFill>
                <a:srgbClr val="16192B"/>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AFD5B5-DF5D-4523-A7A8-77A302471D0D}"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524000" y="30891"/>
            <a:ext cx="7620000" cy="6095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Unit Contents</a:t>
            </a:r>
          </a:p>
        </p:txBody>
      </p:sp>
      <p:sp>
        <p:nvSpPr>
          <p:cNvPr id="9" name="Rectangle 8"/>
          <p:cNvSpPr/>
          <p:nvPr/>
        </p:nvSpPr>
        <p:spPr>
          <a:xfrm>
            <a:off x="914400" y="990600"/>
            <a:ext cx="7848600" cy="4939814"/>
          </a:xfrm>
          <a:prstGeom prst="rect">
            <a:avLst/>
          </a:prstGeom>
        </p:spPr>
        <p:txBody>
          <a:bodyPr wrap="square">
            <a:spAutoFit/>
          </a:bodyPr>
          <a:lstStyle/>
          <a:p>
            <a:pPr algn="just">
              <a:lnSpc>
                <a:spcPct val="150000"/>
              </a:lnSpc>
            </a:pPr>
            <a:endParaRPr lang="en-US" sz="2200" dirty="0"/>
          </a:p>
          <a:p>
            <a:pPr marL="457200"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Understanding the relationship between content and branding and its impact on sales. (CO3)</a:t>
            </a:r>
          </a:p>
          <a:p>
            <a:pPr marL="457200"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Search engine marketing, overview of search engine optimization. (SEO) (CO3)</a:t>
            </a:r>
          </a:p>
          <a:p>
            <a:pPr marL="457200"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Mobile marketing, video marketing, and social-media marketing. (CO3)</a:t>
            </a:r>
          </a:p>
          <a:p>
            <a:pPr marL="457200"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Marketing Gamification. (CO3)</a:t>
            </a:r>
          </a:p>
          <a:p>
            <a:pPr marL="457200"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marketing analytic tools to segment, target and position. (CO3)</a:t>
            </a:r>
          </a:p>
          <a:p>
            <a:pPr algn="just">
              <a:lnSpc>
                <a:spcPct val="150000"/>
              </a:lnSpc>
            </a:pPr>
            <a:endParaRPr lang="en-US" sz="1200" dirty="0">
              <a:latin typeface="Times New Roman" panose="02020603050405020304" pitchFamily="18" charset="0"/>
              <a:cs typeface="Times New Roman" panose="02020603050405020304" pitchFamily="18" charset="0"/>
            </a:endParaRPr>
          </a:p>
        </p:txBody>
      </p:sp>
      <p:pic>
        <p:nvPicPr>
          <p:cNvPr id="10" name="Picture 2" descr="NIET, Greater Noida: Cutoff, Placements, Courses, Fees, Admission 2022">
            <a:extLst>
              <a:ext uri="{FF2B5EF4-FFF2-40B4-BE49-F238E27FC236}">
                <a16:creationId xmlns:a16="http://schemas.microsoft.com/office/drawing/2014/main" id="{399E314E-6CBB-10B9-CAD9-1EAA4ADB3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891"/>
            <a:ext cx="1390650" cy="81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2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E495F4B-4975-4C91-9699-BD962F3B3BAD}" type="datetime1">
              <a:rPr lang="en-US" smtClean="0"/>
              <a:t>28-May-24</a:t>
            </a:fld>
            <a:endParaRPr lang="en-US" dirty="0"/>
          </a:p>
        </p:txBody>
      </p:sp>
      <p:sp>
        <p:nvSpPr>
          <p:cNvPr id="5" name="Footer Placeholder 4"/>
          <p:cNvSpPr>
            <a:spLocks noGrp="1"/>
          </p:cNvSpPr>
          <p:nvPr>
            <p:ph type="ftr" sz="quarter" idx="11"/>
          </p:nvPr>
        </p:nvSpPr>
        <p:spPr>
          <a:xfrm>
            <a:off x="1752600" y="6356350"/>
            <a:ext cx="6400800" cy="365125"/>
          </a:xfrm>
        </p:spPr>
        <p:txBody>
          <a:bodyPr/>
          <a:lstStyle/>
          <a:p>
            <a:r>
              <a:rPr lang="en-US">
                <a:solidFill>
                  <a:schemeClr val="tx1"/>
                </a:solidFill>
              </a:rPr>
              <a:t>Digital Marketing               Unit 3</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graphicFrame>
        <p:nvGraphicFramePr>
          <p:cNvPr id="12" name="Table 11"/>
          <p:cNvGraphicFramePr>
            <a:graphicFrameLocks noGrp="1"/>
          </p:cNvGraphicFramePr>
          <p:nvPr>
            <p:extLst>
              <p:ext uri="{D42A27DB-BD31-4B8C-83A1-F6EECF244321}">
                <p14:modId xmlns:p14="http://schemas.microsoft.com/office/powerpoint/2010/main" val="2484629903"/>
              </p:ext>
            </p:extLst>
          </p:nvPr>
        </p:nvGraphicFramePr>
        <p:xfrm>
          <a:off x="190500" y="1066800"/>
          <a:ext cx="8763000" cy="5191104"/>
        </p:xfrm>
        <a:graphic>
          <a:graphicData uri="http://schemas.openxmlformats.org/drawingml/2006/table">
            <a:tbl>
              <a:tblPr firstRow="1" bandRow="1">
                <a:tableStyleId>{5C22544A-7EE6-4342-B048-85BDC9FD1C3A}</a:tableStyleId>
              </a:tblPr>
              <a:tblGrid>
                <a:gridCol w="1622778">
                  <a:extLst>
                    <a:ext uri="{9D8B030D-6E8A-4147-A177-3AD203B41FA5}">
                      <a16:colId xmlns:a16="http://schemas.microsoft.com/office/drawing/2014/main" val="20000"/>
                    </a:ext>
                  </a:extLst>
                </a:gridCol>
                <a:gridCol w="7140222">
                  <a:extLst>
                    <a:ext uri="{9D8B030D-6E8A-4147-A177-3AD203B41FA5}">
                      <a16:colId xmlns:a16="http://schemas.microsoft.com/office/drawing/2014/main" val="20001"/>
                    </a:ext>
                  </a:extLst>
                </a:gridCol>
              </a:tblGrid>
              <a:tr h="394581">
                <a:tc>
                  <a:txBody>
                    <a:bodyPr/>
                    <a:lstStyle/>
                    <a:p>
                      <a:r>
                        <a:rPr lang="en-US" sz="2000" dirty="0"/>
                        <a:t>S. No.</a:t>
                      </a:r>
                    </a:p>
                  </a:txBody>
                  <a:tcPr/>
                </a:tc>
                <a:tc>
                  <a:txBody>
                    <a:bodyPr/>
                    <a:lstStyle/>
                    <a:p>
                      <a:pPr algn="l"/>
                      <a:r>
                        <a:rPr lang="en-US" sz="2000" dirty="0"/>
                        <a:t>Index</a:t>
                      </a:r>
                    </a:p>
                  </a:txBody>
                  <a:tcPr/>
                </a:tc>
                <a:extLst>
                  <a:ext uri="{0D108BD9-81ED-4DB2-BD59-A6C34878D82A}">
                    <a16:rowId xmlns:a16="http://schemas.microsoft.com/office/drawing/2014/main" val="10000"/>
                  </a:ext>
                </a:extLst>
              </a:tr>
              <a:tr h="769785">
                <a:tc>
                  <a:txBody>
                    <a:bodyPr/>
                    <a:lstStyle/>
                    <a:p>
                      <a:r>
                        <a:rPr lang="en-US" sz="2000" b="0" dirty="0">
                          <a:latin typeface="Times New Roman" pitchFamily="18" charset="0"/>
                          <a:cs typeface="Times New Roman" pitchFamily="18" charset="0"/>
                        </a:rPr>
                        <a:t>1.</a:t>
                      </a:r>
                    </a:p>
                  </a:txBody>
                  <a:tcPr/>
                </a:tc>
                <a:tc>
                  <a:txBody>
                    <a:bodyPr/>
                    <a:lstStyle/>
                    <a:p>
                      <a:pPr algn="l" fontAlgn="ctr"/>
                      <a:r>
                        <a:rPr lang="en-US" sz="2000" b="0" i="0" u="none" strike="noStrike" dirty="0">
                          <a:solidFill>
                            <a:srgbClr val="000000"/>
                          </a:solidFill>
                          <a:latin typeface="+mn-lt"/>
                        </a:rPr>
                        <a:t>Name of Subject with code, Course and Subject Teacher</a:t>
                      </a:r>
                    </a:p>
                  </a:txBody>
                  <a:tcPr marL="9525" marR="9525" marT="9525" marB="0" anchor="ctr"/>
                </a:tc>
                <a:extLst>
                  <a:ext uri="{0D108BD9-81ED-4DB2-BD59-A6C34878D82A}">
                    <a16:rowId xmlns:a16="http://schemas.microsoft.com/office/drawing/2014/main" val="10001"/>
                  </a:ext>
                </a:extLst>
              </a:tr>
              <a:tr h="769785">
                <a:tc>
                  <a:txBody>
                    <a:bodyPr/>
                    <a:lstStyle/>
                    <a:p>
                      <a:r>
                        <a:rPr lang="en-US" sz="2000" b="0" dirty="0">
                          <a:latin typeface="Times New Roman" pitchFamily="18" charset="0"/>
                          <a:cs typeface="Times New Roman" pitchFamily="18" charset="0"/>
                        </a:rPr>
                        <a:t>2.</a:t>
                      </a:r>
                    </a:p>
                  </a:txBody>
                  <a:tcPr/>
                </a:tc>
                <a:tc>
                  <a:txBody>
                    <a:bodyPr/>
                    <a:lstStyle/>
                    <a:p>
                      <a:pPr algn="l" fontAlgn="ctr"/>
                      <a:r>
                        <a:rPr lang="en-US" sz="2000" b="0" i="0" u="none" strike="noStrike" dirty="0">
                          <a:solidFill>
                            <a:srgbClr val="000000"/>
                          </a:solidFill>
                          <a:latin typeface="+mn-lt"/>
                        </a:rPr>
                        <a:t>Brief Introduction of Faculty member with Photograph</a:t>
                      </a:r>
                    </a:p>
                  </a:txBody>
                  <a:tcPr marL="9525" marR="9525" marT="9525" marB="0" anchor="ctr"/>
                </a:tc>
                <a:extLst>
                  <a:ext uri="{0D108BD9-81ED-4DB2-BD59-A6C34878D82A}">
                    <a16:rowId xmlns:a16="http://schemas.microsoft.com/office/drawing/2014/main" val="10002"/>
                  </a:ext>
                </a:extLst>
              </a:tr>
              <a:tr h="465042">
                <a:tc>
                  <a:txBody>
                    <a:bodyPr/>
                    <a:lstStyle/>
                    <a:p>
                      <a:r>
                        <a:rPr lang="en-US" sz="2000" b="0" dirty="0">
                          <a:latin typeface="Times New Roman" pitchFamily="18" charset="0"/>
                          <a:cs typeface="Times New Roman" pitchFamily="18" charset="0"/>
                        </a:rPr>
                        <a:t>3.</a:t>
                      </a:r>
                    </a:p>
                  </a:txBody>
                  <a:tcPr/>
                </a:tc>
                <a:tc>
                  <a:txBody>
                    <a:bodyPr/>
                    <a:lstStyle/>
                    <a:p>
                      <a:pPr algn="l" fontAlgn="ctr"/>
                      <a:r>
                        <a:rPr lang="en-US" sz="2000" b="0" i="0" u="none" strike="noStrike" dirty="0">
                          <a:solidFill>
                            <a:srgbClr val="000000"/>
                          </a:solidFill>
                          <a:latin typeface="+mn-lt"/>
                        </a:rPr>
                        <a:t>Evaluation Scheme</a:t>
                      </a:r>
                    </a:p>
                  </a:txBody>
                  <a:tcPr marL="9525" marR="9525" marT="9525" marB="0" anchor="ctr"/>
                </a:tc>
                <a:extLst>
                  <a:ext uri="{0D108BD9-81ED-4DB2-BD59-A6C34878D82A}">
                    <a16:rowId xmlns:a16="http://schemas.microsoft.com/office/drawing/2014/main" val="10003"/>
                  </a:ext>
                </a:extLst>
              </a:tr>
              <a:tr h="465042">
                <a:tc>
                  <a:txBody>
                    <a:bodyPr/>
                    <a:lstStyle/>
                    <a:p>
                      <a:r>
                        <a:rPr lang="en-US" sz="2000" b="0" dirty="0">
                          <a:latin typeface="Times New Roman" pitchFamily="18" charset="0"/>
                          <a:cs typeface="Times New Roman" pitchFamily="18" charset="0"/>
                        </a:rPr>
                        <a:t>4.</a:t>
                      </a:r>
                    </a:p>
                  </a:txBody>
                  <a:tcPr/>
                </a:tc>
                <a:tc>
                  <a:txBody>
                    <a:bodyPr/>
                    <a:lstStyle/>
                    <a:p>
                      <a:r>
                        <a:rPr lang="en-US" sz="2000" b="0" dirty="0">
                          <a:latin typeface="+mn-lt"/>
                          <a:cs typeface="Times New Roman" pitchFamily="18" charset="0"/>
                        </a:rPr>
                        <a:t>Syllabus</a:t>
                      </a:r>
                    </a:p>
                  </a:txBody>
                  <a:tcPr/>
                </a:tc>
                <a:extLst>
                  <a:ext uri="{0D108BD9-81ED-4DB2-BD59-A6C34878D82A}">
                    <a16:rowId xmlns:a16="http://schemas.microsoft.com/office/drawing/2014/main" val="10004"/>
                  </a:ext>
                </a:extLst>
              </a:tr>
              <a:tr h="465042">
                <a:tc>
                  <a:txBody>
                    <a:bodyPr/>
                    <a:lstStyle/>
                    <a:p>
                      <a:r>
                        <a:rPr lang="en-US" sz="2000" b="0" dirty="0">
                          <a:latin typeface="Times New Roman" pitchFamily="18" charset="0"/>
                          <a:cs typeface="Times New Roman" pitchFamily="18" charset="0"/>
                        </a:rPr>
                        <a:t>5.</a:t>
                      </a:r>
                    </a:p>
                  </a:txBody>
                  <a:tcPr/>
                </a:tc>
                <a:tc>
                  <a:txBody>
                    <a:bodyPr/>
                    <a:lstStyle/>
                    <a:p>
                      <a:r>
                        <a:rPr lang="en-US" sz="2000" dirty="0">
                          <a:latin typeface="+mn-lt"/>
                        </a:rPr>
                        <a:t>Branch wise Application</a:t>
                      </a:r>
                    </a:p>
                  </a:txBody>
                  <a:tcPr/>
                </a:tc>
                <a:extLst>
                  <a:ext uri="{0D108BD9-81ED-4DB2-BD59-A6C34878D82A}">
                    <a16:rowId xmlns:a16="http://schemas.microsoft.com/office/drawing/2014/main" val="10005"/>
                  </a:ext>
                </a:extLst>
              </a:tr>
              <a:tr h="465042">
                <a:tc>
                  <a:txBody>
                    <a:bodyPr/>
                    <a:lstStyle/>
                    <a:p>
                      <a:r>
                        <a:rPr lang="en-US" sz="2000" b="0" dirty="0">
                          <a:latin typeface="Times New Roman" pitchFamily="18" charset="0"/>
                          <a:cs typeface="Times New Roman" pitchFamily="18" charset="0"/>
                        </a:rPr>
                        <a:t>6.</a:t>
                      </a:r>
                    </a:p>
                  </a:txBody>
                  <a:tcPr/>
                </a:tc>
                <a:tc>
                  <a:txBody>
                    <a:bodyPr/>
                    <a:lstStyle/>
                    <a:p>
                      <a:r>
                        <a:rPr lang="en-US" sz="2000" b="0" dirty="0">
                          <a:latin typeface="+mn-lt"/>
                          <a:cs typeface="Times New Roman" pitchFamily="18" charset="0"/>
                        </a:rPr>
                        <a:t>Course Objective(s)</a:t>
                      </a:r>
                    </a:p>
                  </a:txBody>
                  <a:tcPr/>
                </a:tc>
                <a:extLst>
                  <a:ext uri="{0D108BD9-81ED-4DB2-BD59-A6C34878D82A}">
                    <a16:rowId xmlns:a16="http://schemas.microsoft.com/office/drawing/2014/main" val="10006"/>
                  </a:ext>
                </a:extLst>
              </a:tr>
              <a:tr h="465042">
                <a:tc>
                  <a:txBody>
                    <a:bodyPr/>
                    <a:lstStyle/>
                    <a:p>
                      <a:r>
                        <a:rPr lang="en-US" sz="2000" b="0" dirty="0">
                          <a:latin typeface="Times New Roman" pitchFamily="18" charset="0"/>
                          <a:cs typeface="Times New Roman" pitchFamily="18" charset="0"/>
                        </a:rPr>
                        <a:t>7.</a:t>
                      </a:r>
                    </a:p>
                  </a:txBody>
                  <a:tcPr/>
                </a:tc>
                <a:tc>
                  <a:txBody>
                    <a:bodyPr/>
                    <a:lstStyle/>
                    <a:p>
                      <a:r>
                        <a:rPr lang="en-US" sz="2000" b="0" dirty="0">
                          <a:latin typeface="+mn-lt"/>
                          <a:cs typeface="Times New Roman" pitchFamily="18" charset="0"/>
                        </a:rPr>
                        <a:t>Course Outcome(s)</a:t>
                      </a:r>
                    </a:p>
                  </a:txBody>
                  <a:tcPr/>
                </a:tc>
                <a:extLst>
                  <a:ext uri="{0D108BD9-81ED-4DB2-BD59-A6C34878D82A}">
                    <a16:rowId xmlns:a16="http://schemas.microsoft.com/office/drawing/2014/main" val="10007"/>
                  </a:ext>
                </a:extLst>
              </a:tr>
              <a:tr h="465042">
                <a:tc>
                  <a:txBody>
                    <a:bodyPr/>
                    <a:lstStyle/>
                    <a:p>
                      <a:r>
                        <a:rPr lang="en-US" sz="2000" b="0" dirty="0">
                          <a:latin typeface="Times New Roman" pitchFamily="18" charset="0"/>
                          <a:cs typeface="Times New Roman" pitchFamily="18" charset="0"/>
                        </a:rPr>
                        <a:t>8.</a:t>
                      </a:r>
                    </a:p>
                  </a:txBody>
                  <a:tcPr/>
                </a:tc>
                <a:tc>
                  <a:txBody>
                    <a:bodyPr/>
                    <a:lstStyle/>
                    <a:p>
                      <a:r>
                        <a:rPr lang="en-US" sz="2000" b="0" dirty="0">
                          <a:latin typeface="+mn-lt"/>
                          <a:cs typeface="Times New Roman" pitchFamily="18" charset="0"/>
                        </a:rPr>
                        <a:t>Program Outcomes (POs)</a:t>
                      </a:r>
                    </a:p>
                  </a:txBody>
                  <a:tcPr/>
                </a:tc>
                <a:extLst>
                  <a:ext uri="{0D108BD9-81ED-4DB2-BD59-A6C34878D82A}">
                    <a16:rowId xmlns:a16="http://schemas.microsoft.com/office/drawing/2014/main" val="10008"/>
                  </a:ext>
                </a:extLst>
              </a:tr>
              <a:tr h="465042">
                <a:tc>
                  <a:txBody>
                    <a:bodyPr/>
                    <a:lstStyle/>
                    <a:p>
                      <a:r>
                        <a:rPr lang="en-US" sz="2000" b="0" dirty="0">
                          <a:latin typeface="Times New Roman" pitchFamily="18" charset="0"/>
                          <a:cs typeface="Times New Roman" pitchFamily="18" charset="0"/>
                        </a:rPr>
                        <a:t>9.</a:t>
                      </a:r>
                    </a:p>
                  </a:txBody>
                  <a:tcPr/>
                </a:tc>
                <a:tc>
                  <a:txBody>
                    <a:bodyPr/>
                    <a:lstStyle/>
                    <a:p>
                      <a:r>
                        <a:rPr lang="en-US" sz="2000" dirty="0">
                          <a:latin typeface="+mn-lt"/>
                        </a:rPr>
                        <a:t>COs and POs Mapping</a:t>
                      </a:r>
                    </a:p>
                  </a:txBody>
                  <a:tcPr/>
                </a:tc>
                <a:extLst>
                  <a:ext uri="{0D108BD9-81ED-4DB2-BD59-A6C34878D82A}">
                    <a16:rowId xmlns:a16="http://schemas.microsoft.com/office/drawing/2014/main" val="10009"/>
                  </a:ext>
                </a:extLst>
              </a:tr>
            </a:tbl>
          </a:graphicData>
        </a:graphic>
      </p:graphicFrame>
      <p:pic>
        <p:nvPicPr>
          <p:cNvPr id="9"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382000" cy="5410200"/>
          </a:xfrm>
        </p:spPr>
        <p:txBody>
          <a:bodyPr>
            <a:normAutofit/>
          </a:bodyPr>
          <a:lstStyle/>
          <a:p>
            <a:pPr>
              <a:buNone/>
            </a:pPr>
            <a:endParaRPr lang="en-US" sz="1800" dirty="0"/>
          </a:p>
          <a:p>
            <a:pPr>
              <a:buFont typeface="+mj-lt"/>
              <a:buAutoNum type="arabicPeriod"/>
            </a:pPr>
            <a:r>
              <a:rPr lang="en-US" sz="2200" dirty="0">
                <a:latin typeface="Times New Roman" panose="02020603050405020304" pitchFamily="18" charset="0"/>
                <a:cs typeface="Times New Roman" panose="02020603050405020304" pitchFamily="18" charset="0"/>
              </a:rPr>
              <a:t> To make  the students understand the concept of Search engine   marketing.</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To explain the different types of Online marketing: Mobile, Video and social media marketing.</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To make students understand  SEOs ,Market gamification and marketing analytics tool to segment, target and position.</a:t>
            </a:r>
            <a:endParaRPr lang="en-US" sz="2400" dirty="0"/>
          </a:p>
        </p:txBody>
      </p:sp>
      <p:sp>
        <p:nvSpPr>
          <p:cNvPr id="4" name="Date Placeholder 3"/>
          <p:cNvSpPr>
            <a:spLocks noGrp="1"/>
          </p:cNvSpPr>
          <p:nvPr>
            <p:ph type="dt" sz="half" idx="10"/>
          </p:nvPr>
        </p:nvSpPr>
        <p:spPr/>
        <p:txBody>
          <a:bodyPr/>
          <a:lstStyle/>
          <a:p>
            <a:fld id="{9F5218A8-6701-41A6-975B-3894115BD605}"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295400" y="4445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Objectives of the Unit</a:t>
            </a:r>
          </a:p>
        </p:txBody>
      </p:sp>
      <p:pic>
        <p:nvPicPr>
          <p:cNvPr id="9" name="Picture 2" descr="NIET, Greater Noida: Cutoff, Placements, Courses, Fees, Admission 2022">
            <a:extLst>
              <a:ext uri="{FF2B5EF4-FFF2-40B4-BE49-F238E27FC236}">
                <a16:creationId xmlns:a16="http://schemas.microsoft.com/office/drawing/2014/main" id="{C71CADD7-6AD5-D63C-28D6-08A792C7B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5" y="21037"/>
            <a:ext cx="1390650" cy="81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lnSpcReduction="10000"/>
          </a:bodyPr>
          <a:lstStyle/>
          <a:p>
            <a:endParaRPr lang="en-US" sz="2200" dirty="0">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Understanding the relationship between content and branding and its impact on sales</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–III) </a:t>
            </a:r>
            <a:r>
              <a:rPr lang="en-US" sz="2800" dirty="0">
                <a:solidFill>
                  <a:prstClr val="black"/>
                </a:solidFill>
                <a:latin typeface="Calibri"/>
              </a:rPr>
              <a:t>Topic 1</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0"/>
            <a:ext cx="1581538" cy="906463"/>
          </a:xfrm>
          <a:prstGeom prst="rect">
            <a:avLst/>
          </a:prstGeom>
        </p:spPr>
      </p:pic>
      <p:sp>
        <p:nvSpPr>
          <p:cNvPr id="4" name="Date Placeholder 3">
            <a:extLst>
              <a:ext uri="{FF2B5EF4-FFF2-40B4-BE49-F238E27FC236}">
                <a16:creationId xmlns:a16="http://schemas.microsoft.com/office/drawing/2014/main" id="{88D11781-B4F1-9F38-6D2D-C185F2CD6518}"/>
              </a:ext>
            </a:extLst>
          </p:cNvPr>
          <p:cNvSpPr>
            <a:spLocks noGrp="1"/>
          </p:cNvSpPr>
          <p:nvPr>
            <p:ph type="dt" sz="half" idx="10"/>
          </p:nvPr>
        </p:nvSpPr>
        <p:spPr/>
        <p:txBody>
          <a:bodyPr/>
          <a:lstStyle/>
          <a:p>
            <a:fld id="{BFB93696-4CC2-4DD7-AAC0-9D9D239B77F5}" type="datetime1">
              <a:rPr lang="en-US" smtClean="0"/>
              <a:t>28-May-24</a:t>
            </a:fld>
            <a:endParaRPr lang="en-US"/>
          </a:p>
        </p:txBody>
      </p:sp>
      <p:sp>
        <p:nvSpPr>
          <p:cNvPr id="6" name="Footer Placeholder 5">
            <a:extLst>
              <a:ext uri="{FF2B5EF4-FFF2-40B4-BE49-F238E27FC236}">
                <a16:creationId xmlns:a16="http://schemas.microsoft.com/office/drawing/2014/main" id="{5254D190-6730-D080-6ADA-132A4D725CA0}"/>
              </a:ext>
            </a:extLst>
          </p:cNvPr>
          <p:cNvSpPr>
            <a:spLocks noGrp="1"/>
          </p:cNvSpPr>
          <p:nvPr>
            <p:ph type="ftr" sz="quarter" idx="11"/>
          </p:nvPr>
        </p:nvSpPr>
        <p:spPr>
          <a:xfrm>
            <a:off x="3124200" y="6356351"/>
            <a:ext cx="4191000" cy="266394"/>
          </a:xfrm>
        </p:spPr>
        <p:txBody>
          <a:bodyPr/>
          <a:lstStyle/>
          <a:p>
            <a:r>
              <a:rPr lang="en-US"/>
              <a:t>Digital Marketing               Unit 3</a:t>
            </a:r>
            <a:endParaRPr lang="en-US" dirty="0"/>
          </a:p>
        </p:txBody>
      </p:sp>
      <p:sp>
        <p:nvSpPr>
          <p:cNvPr id="7" name="Slide Number Placeholder 6">
            <a:extLst>
              <a:ext uri="{FF2B5EF4-FFF2-40B4-BE49-F238E27FC236}">
                <a16:creationId xmlns:a16="http://schemas.microsoft.com/office/drawing/2014/main" id="{29D7EEBE-3BB2-8CC6-2655-67053368A2DA}"/>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554666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9552"/>
            <a:ext cx="8229600" cy="5105400"/>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1. To develop a general understanding on Digital Marketing  among the students. </a:t>
            </a:r>
          </a:p>
          <a:p>
            <a:pPr algn="just">
              <a:buNone/>
            </a:pPr>
            <a:r>
              <a:rPr lang="en-US" sz="2200" dirty="0">
                <a:latin typeface="Times New Roman" panose="02020603050405020304" pitchFamily="18" charset="0"/>
                <a:cs typeface="Times New Roman" panose="02020603050405020304" pitchFamily="18" charset="0"/>
              </a:rPr>
              <a:t>2. To help students gain insights as to why digital marketing is gaining so much importance .</a:t>
            </a:r>
          </a:p>
          <a:p>
            <a:pPr algn="just">
              <a:buNone/>
            </a:pPr>
            <a:r>
              <a:rPr lang="en-US" sz="2200" dirty="0">
                <a:latin typeface="Times New Roman" panose="02020603050405020304" pitchFamily="18" charset="0"/>
                <a:cs typeface="Times New Roman" panose="02020603050405020304" pitchFamily="18" charset="0"/>
              </a:rPr>
              <a:t>3. To enable students understand the shift from traditional to digital marketing.</a:t>
            </a:r>
            <a:r>
              <a:rPr lang="en-US" sz="2200" dirty="0"/>
              <a:t>	</a:t>
            </a:r>
          </a:p>
          <a:p>
            <a:pPr algn="just">
              <a:buNone/>
            </a:pPr>
            <a:endParaRPr lang="en-US" sz="2000" dirty="0"/>
          </a:p>
        </p:txBody>
      </p:sp>
      <p:sp>
        <p:nvSpPr>
          <p:cNvPr id="4" name="Date Placeholder 3"/>
          <p:cNvSpPr>
            <a:spLocks noGrp="1"/>
          </p:cNvSpPr>
          <p:nvPr>
            <p:ph type="dt" sz="half" idx="10"/>
          </p:nvPr>
        </p:nvSpPr>
        <p:spPr/>
        <p:txBody>
          <a:bodyPr/>
          <a:lstStyle/>
          <a:p>
            <a:fld id="{0DBF1F83-F347-45A0-B820-9F2F4833B66D}"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a:ln>
                  <a:noFill/>
                </a:ln>
                <a:solidFill>
                  <a:schemeClr val="dk1"/>
                </a:solidFill>
                <a:effectLst/>
                <a:uLnTx/>
                <a:uFillTx/>
                <a:latin typeface="+mn-lt"/>
                <a:ea typeface="+mn-ea"/>
                <a:cs typeface="+mn-cs"/>
              </a:rPr>
              <a:t>Session Objectives</a:t>
            </a:r>
          </a:p>
        </p:txBody>
      </p:sp>
      <p:pic>
        <p:nvPicPr>
          <p:cNvPr id="9" name="Picture 2" descr="NIET, Greater Noida: Cutoff, Placements, Courses, Fees, Admission 2022">
            <a:extLst>
              <a:ext uri="{FF2B5EF4-FFF2-40B4-BE49-F238E27FC236}">
                <a16:creationId xmlns:a16="http://schemas.microsoft.com/office/drawing/2014/main" id="{53F35488-4409-E0EE-3AE5-B4D617932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23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8A1170-53C1-4BB1-9F88-14881BF4B99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Content Marketing  (CO3)</a:t>
            </a:r>
          </a:p>
        </p:txBody>
      </p:sp>
      <p:pic>
        <p:nvPicPr>
          <p:cNvPr id="9" name="Picture 8"/>
          <p:cNvPicPr>
            <a:picLocks noChangeAspect="1"/>
          </p:cNvPicPr>
          <p:nvPr/>
        </p:nvPicPr>
        <p:blipFill>
          <a:blip r:embed="rId2"/>
          <a:stretch>
            <a:fillRect/>
          </a:stretch>
        </p:blipFill>
        <p:spPr>
          <a:xfrm>
            <a:off x="609600" y="817163"/>
            <a:ext cx="8077201" cy="5407823"/>
          </a:xfrm>
          <a:prstGeom prst="rect">
            <a:avLst/>
          </a:prstGeom>
        </p:spPr>
      </p:pic>
      <p:pic>
        <p:nvPicPr>
          <p:cNvPr id="10" name="Picture 2" descr="NIET, Greater Noida: Cutoff, Placements, Courses, Fees, Admission 2022">
            <a:extLst>
              <a:ext uri="{FF2B5EF4-FFF2-40B4-BE49-F238E27FC236}">
                <a16:creationId xmlns:a16="http://schemas.microsoft.com/office/drawing/2014/main" id="{7481B1B6-FF74-43F5-9502-971809744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1987"/>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87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840" y="1423043"/>
            <a:ext cx="8417960" cy="3987157"/>
          </a:xfrm>
        </p:spPr>
        <p:txBody>
          <a:bodyPr>
            <a:normAutofit/>
          </a:bodyPr>
          <a:lstStyle/>
          <a:p>
            <a:pPr algn="just"/>
            <a:r>
              <a:rPr lang="en-US" sz="2400" dirty="0">
                <a:latin typeface="Times New Roman" panose="02020603050405020304" pitchFamily="18" charset="0"/>
                <a:cs typeface="Times New Roman" panose="02020603050405020304" pitchFamily="18" charset="0"/>
              </a:rPr>
              <a:t>According to Joe </a:t>
            </a:r>
            <a:r>
              <a:rPr lang="en-US" sz="2400" dirty="0" err="1">
                <a:latin typeface="Times New Roman" panose="02020603050405020304" pitchFamily="18" charset="0"/>
                <a:cs typeface="Times New Roman" panose="02020603050405020304" pitchFamily="18" charset="0"/>
              </a:rPr>
              <a:t>Pulizzi</a:t>
            </a:r>
            <a:r>
              <a:rPr lang="en-US" sz="2400" dirty="0">
                <a:latin typeface="Times New Roman" panose="02020603050405020304" pitchFamily="18" charset="0"/>
                <a:cs typeface="Times New Roman" panose="02020603050405020304" pitchFamily="18" charset="0"/>
              </a:rPr>
              <a:t>, the Founder of Content Marketing Institute, </a:t>
            </a:r>
          </a:p>
          <a:p>
            <a:pPr algn="just">
              <a:buNone/>
            </a:pPr>
            <a:endParaRPr lang="en-US" sz="2400" dirty="0">
              <a:latin typeface="Times New Roman" panose="02020603050405020304" pitchFamily="18" charset="0"/>
              <a:cs typeface="Times New Roman" panose="02020603050405020304" pitchFamily="18" charset="0"/>
            </a:endParaRPr>
          </a:p>
          <a:p>
            <a:pPr algn="just">
              <a:buNone/>
            </a:pPr>
            <a:r>
              <a:rPr lang="en-US" sz="2400" dirty="0">
                <a:latin typeface="Times New Roman" panose="02020603050405020304" pitchFamily="18" charset="0"/>
                <a:cs typeface="Times New Roman" panose="02020603050405020304" pitchFamily="18" charset="0"/>
              </a:rPr>
              <a:t>“Content marketing is a strategic marketing approach focused on creating and distributing valuable, relevant, and consistent content to attract and retain a clearly-defined audience — and, ultimately, to drive profitable customer action.”</a:t>
            </a:r>
          </a:p>
          <a:p>
            <a:pPr algn="just">
              <a:buNone/>
            </a:pPr>
            <a:endParaRPr lang="en-US" sz="2000" dirty="0"/>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3F4EE434-191F-4D8C-994D-F0A04008634D}"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buNone/>
              <a:defRPr/>
            </a:pPr>
            <a:r>
              <a:rPr lang="en-US" dirty="0"/>
              <a:t> </a:t>
            </a:r>
            <a:r>
              <a:rPr lang="en-US" sz="2400" dirty="0"/>
              <a:t>Content Marketing  (CO3)</a:t>
            </a:r>
          </a:p>
        </p:txBody>
      </p:sp>
      <p:pic>
        <p:nvPicPr>
          <p:cNvPr id="9" name="Picture 2" descr="NIET, Greater Noida: Cutoff, Placements, Courses, Fees, Admission 2022">
            <a:extLst>
              <a:ext uri="{FF2B5EF4-FFF2-40B4-BE49-F238E27FC236}">
                <a16:creationId xmlns:a16="http://schemas.microsoft.com/office/drawing/2014/main" id="{33A52BB1-E121-469E-9594-6EE324846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37672"/>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392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610600" cy="5029200"/>
          </a:xfrm>
        </p:spPr>
        <p:txBody>
          <a:bodyPr>
            <a:normAutofit/>
          </a:bodyPr>
          <a:lstStyle/>
          <a:p>
            <a:pPr marL="0" indent="0">
              <a:buNone/>
            </a:pPr>
            <a:endParaRPr lang="en-US" dirty="0"/>
          </a:p>
          <a:p>
            <a:pPr algn="just"/>
            <a:r>
              <a:rPr lang="en-US" sz="2400" dirty="0">
                <a:latin typeface="Times New Roman" panose="02020603050405020304" pitchFamily="18" charset="0"/>
                <a:cs typeface="Times New Roman" panose="02020603050405020304" pitchFamily="18" charset="0"/>
              </a:rPr>
              <a:t>In layman terms, this means that content marketing uses pieces of content, such as blogs, eBooks, newsletters, and videos, to deliver information across all stages of the marketing funnel. </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goal of content marketing is to increase the demand for a product or service through useful  information.</a:t>
            </a:r>
          </a:p>
          <a:p>
            <a:pPr algn="just"/>
            <a:endParaRPr lang="en-US" sz="2400" dirty="0">
              <a:latin typeface="Times New Roman" panose="02020603050405020304" pitchFamily="18" charset="0"/>
              <a:cs typeface="Times New Roman" panose="02020603050405020304" pitchFamily="18" charset="0"/>
            </a:endParaRPr>
          </a:p>
          <a:p>
            <a:pPr algn="just">
              <a:buNone/>
            </a:pPr>
            <a:endParaRPr lang="en-US" sz="2000" dirty="0"/>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68AA0726-1F96-4A0B-AC90-3A9C4F105071}"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buNone/>
              <a:defRPr/>
            </a:pPr>
            <a:r>
              <a:rPr lang="en-US" dirty="0"/>
              <a:t> </a:t>
            </a:r>
            <a:r>
              <a:rPr lang="en-US" sz="2400" dirty="0"/>
              <a:t>Content Marketing  (CO3)</a:t>
            </a:r>
          </a:p>
        </p:txBody>
      </p:sp>
      <p:pic>
        <p:nvPicPr>
          <p:cNvPr id="9" name="Picture 2" descr="NIET, Greater Noida: Cutoff, Placements, Courses, Fees, Admission 2022">
            <a:extLst>
              <a:ext uri="{FF2B5EF4-FFF2-40B4-BE49-F238E27FC236}">
                <a16:creationId xmlns:a16="http://schemas.microsoft.com/office/drawing/2014/main" id="{33A52BB1-E121-469E-9594-6EE324846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37672"/>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71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676400"/>
            <a:ext cx="8229600" cy="3505200"/>
          </a:xfrm>
        </p:spPr>
        <p:txBody>
          <a:bodyPr>
            <a:normAutofit/>
          </a:bodyPr>
          <a:lstStyle/>
          <a:p>
            <a:pPr marL="227965" marR="147955" indent="-227965" algn="just">
              <a:lnSpc>
                <a:spcPts val="2280"/>
              </a:lnSpc>
              <a:spcBef>
                <a:spcPts val="105"/>
              </a:spcBef>
              <a:buFont typeface="Arial"/>
              <a:buChar char="•"/>
              <a:tabLst>
                <a:tab pos="227965" algn="l"/>
                <a:tab pos="241300" algn="l"/>
              </a:tabLst>
            </a:pPr>
            <a:r>
              <a:rPr lang="en-US" sz="2400" spc="-5" dirty="0">
                <a:latin typeface="Times New Roman" panose="02020603050405020304" pitchFamily="18" charset="0"/>
                <a:cs typeface="Times New Roman" panose="02020603050405020304" pitchFamily="18" charset="0"/>
              </a:rPr>
              <a:t>The Practice </a:t>
            </a:r>
            <a:r>
              <a:rPr lang="en-US" sz="2400" dirty="0">
                <a:latin typeface="Times New Roman" panose="02020603050405020304" pitchFamily="18" charset="0"/>
                <a:cs typeface="Times New Roman" panose="02020603050405020304" pitchFamily="18" charset="0"/>
              </a:rPr>
              <a:t>of </a:t>
            </a:r>
            <a:r>
              <a:rPr lang="en-US" sz="2400" spc="-5" dirty="0">
                <a:latin typeface="Times New Roman" panose="02020603050405020304" pitchFamily="18" charset="0"/>
                <a:cs typeface="Times New Roman" panose="02020603050405020304" pitchFamily="18" charset="0"/>
              </a:rPr>
              <a:t>creating </a:t>
            </a:r>
            <a:r>
              <a:rPr lang="en-US" sz="2400" spc="-10" dirty="0">
                <a:latin typeface="Times New Roman" panose="02020603050405020304" pitchFamily="18" charset="0"/>
                <a:cs typeface="Times New Roman" panose="02020603050405020304" pitchFamily="18" charset="0"/>
              </a:rPr>
              <a:t>relevant </a:t>
            </a:r>
            <a:r>
              <a:rPr lang="en-US" sz="2400" dirty="0">
                <a:latin typeface="Times New Roman" panose="02020603050405020304" pitchFamily="18" charset="0"/>
                <a:cs typeface="Times New Roman" panose="02020603050405020304" pitchFamily="18" charset="0"/>
              </a:rPr>
              <a:t>and </a:t>
            </a:r>
            <a:r>
              <a:rPr lang="en-US" sz="2400" spc="-5" dirty="0">
                <a:latin typeface="Times New Roman" panose="02020603050405020304" pitchFamily="18" charset="0"/>
                <a:cs typeface="Times New Roman" panose="02020603050405020304" pitchFamily="18" charset="0"/>
              </a:rPr>
              <a:t>compelling </a:t>
            </a:r>
            <a:r>
              <a:rPr lang="en-US" sz="2400" spc="-15" dirty="0">
                <a:latin typeface="Times New Roman" panose="02020603050405020304" pitchFamily="18" charset="0"/>
                <a:cs typeface="Times New Roman" panose="02020603050405020304" pitchFamily="18" charset="0"/>
              </a:rPr>
              <a:t>content </a:t>
            </a:r>
            <a:r>
              <a:rPr lang="en-US" sz="2400" dirty="0">
                <a:latin typeface="Times New Roman" panose="02020603050405020304" pitchFamily="18" charset="0"/>
                <a:cs typeface="Times New Roman" panose="02020603050405020304" pitchFamily="18" charset="0"/>
              </a:rPr>
              <a:t>in a </a:t>
            </a:r>
            <a:r>
              <a:rPr lang="en-US" sz="2400" spc="-10" dirty="0">
                <a:latin typeface="Times New Roman" panose="02020603050405020304" pitchFamily="18" charset="0"/>
                <a:cs typeface="Times New Roman" panose="02020603050405020304" pitchFamily="18" charset="0"/>
              </a:rPr>
              <a:t>consistent </a:t>
            </a:r>
            <a:r>
              <a:rPr lang="en-US" sz="2400" spc="-5" dirty="0">
                <a:latin typeface="Times New Roman" panose="02020603050405020304" pitchFamily="18" charset="0"/>
                <a:cs typeface="Times New Roman" panose="02020603050405020304" pitchFamily="18" charset="0"/>
              </a:rPr>
              <a:t>fashion </a:t>
            </a:r>
            <a:r>
              <a:rPr lang="en-US" sz="2400" spc="-10" dirty="0">
                <a:latin typeface="Times New Roman" panose="02020603050405020304" pitchFamily="18" charset="0"/>
                <a:cs typeface="Times New Roman" panose="02020603050405020304" pitchFamily="18" charset="0"/>
              </a:rPr>
              <a:t>to </a:t>
            </a:r>
            <a:r>
              <a:rPr lang="en-US" sz="2400" dirty="0">
                <a:latin typeface="Times New Roman" panose="02020603050405020304" pitchFamily="18" charset="0"/>
                <a:cs typeface="Times New Roman" panose="02020603050405020304" pitchFamily="18" charset="0"/>
              </a:rPr>
              <a:t>a </a:t>
            </a:r>
            <a:r>
              <a:rPr lang="en-US" sz="2400" spc="-10" dirty="0">
                <a:latin typeface="Times New Roman" panose="02020603050405020304" pitchFamily="18" charset="0"/>
                <a:cs typeface="Times New Roman" panose="02020603050405020304" pitchFamily="18" charset="0"/>
              </a:rPr>
              <a:t>targeted</a:t>
            </a:r>
            <a:r>
              <a:rPr lang="en-US" sz="2400" spc="-65" dirty="0">
                <a:latin typeface="Times New Roman" panose="02020603050405020304" pitchFamily="18" charset="0"/>
                <a:cs typeface="Times New Roman" panose="02020603050405020304" pitchFamily="18" charset="0"/>
              </a:rPr>
              <a:t> </a:t>
            </a:r>
            <a:r>
              <a:rPr lang="en-US" sz="2400" spc="-30" dirty="0">
                <a:latin typeface="Times New Roman" panose="02020603050405020304" pitchFamily="18" charset="0"/>
                <a:cs typeface="Times New Roman" panose="02020603050405020304" pitchFamily="18" charset="0"/>
              </a:rPr>
              <a:t>buyer, f</a:t>
            </a:r>
            <a:r>
              <a:rPr lang="en-US" sz="2400" spc="-10" dirty="0">
                <a:latin typeface="Times New Roman" panose="02020603050405020304" pitchFamily="18" charset="0"/>
                <a:cs typeface="Times New Roman" panose="02020603050405020304" pitchFamily="18" charset="0"/>
              </a:rPr>
              <a:t>ocusing </a:t>
            </a:r>
            <a:r>
              <a:rPr lang="en-US" sz="2400" spc="-5" dirty="0">
                <a:latin typeface="Times New Roman" panose="02020603050405020304" pitchFamily="18" charset="0"/>
                <a:cs typeface="Times New Roman" panose="02020603050405020304" pitchFamily="18" charset="0"/>
              </a:rPr>
              <a:t>on all </a:t>
            </a:r>
            <a:r>
              <a:rPr lang="en-US" sz="2400" spc="-10" dirty="0">
                <a:latin typeface="Times New Roman" panose="02020603050405020304" pitchFamily="18" charset="0"/>
                <a:cs typeface="Times New Roman" panose="02020603050405020304" pitchFamily="18" charset="0"/>
              </a:rPr>
              <a:t>stages </a:t>
            </a:r>
            <a:r>
              <a:rPr lang="en-US" sz="2400" spc="-5" dirty="0">
                <a:latin typeface="Times New Roman" panose="02020603050405020304" pitchFamily="18" charset="0"/>
                <a:cs typeface="Times New Roman" panose="02020603050405020304" pitchFamily="18" charset="0"/>
              </a:rPr>
              <a:t>of </a:t>
            </a:r>
            <a:r>
              <a:rPr lang="en-US" sz="2400" dirty="0">
                <a:latin typeface="Times New Roman" panose="02020603050405020304" pitchFamily="18" charset="0"/>
                <a:cs typeface="Times New Roman" panose="02020603050405020304" pitchFamily="18" charset="0"/>
              </a:rPr>
              <a:t>the buying </a:t>
            </a:r>
            <a:r>
              <a:rPr lang="en-US" sz="2400" spc="-5" dirty="0">
                <a:latin typeface="Times New Roman" panose="02020603050405020304" pitchFamily="18" charset="0"/>
                <a:cs typeface="Times New Roman" panose="02020603050405020304" pitchFamily="18" charset="0"/>
              </a:rPr>
              <a:t>process.</a:t>
            </a:r>
          </a:p>
          <a:p>
            <a:pPr marL="0" marR="147955" indent="0" algn="just">
              <a:lnSpc>
                <a:spcPts val="2280"/>
              </a:lnSpc>
              <a:spcBef>
                <a:spcPts val="105"/>
              </a:spcBef>
              <a:buNone/>
              <a:tabLst>
                <a:tab pos="227965" algn="l"/>
                <a:tab pos="241300" algn="l"/>
              </a:tabLst>
            </a:pPr>
            <a:endParaRPr lang="en-US" sz="2400" dirty="0">
              <a:latin typeface="Times New Roman" panose="02020603050405020304" pitchFamily="18" charset="0"/>
              <a:cs typeface="Times New Roman" panose="02020603050405020304" pitchFamily="18" charset="0"/>
            </a:endParaRPr>
          </a:p>
          <a:p>
            <a:pPr marL="0" marR="147955" indent="0" algn="just">
              <a:lnSpc>
                <a:spcPts val="2280"/>
              </a:lnSpc>
              <a:spcBef>
                <a:spcPts val="105"/>
              </a:spcBef>
              <a:buNone/>
              <a:tabLst>
                <a:tab pos="227965" algn="l"/>
                <a:tab pos="241300" algn="l"/>
              </a:tabLst>
            </a:pPr>
            <a:endParaRPr lang="en-US" sz="2400" dirty="0">
              <a:latin typeface="Times New Roman" panose="02020603050405020304" pitchFamily="18" charset="0"/>
              <a:cs typeface="Times New Roman" panose="02020603050405020304" pitchFamily="18" charset="0"/>
            </a:endParaRPr>
          </a:p>
          <a:p>
            <a:pPr marL="0" marR="147955" indent="0" algn="just">
              <a:lnSpc>
                <a:spcPts val="2280"/>
              </a:lnSpc>
              <a:spcBef>
                <a:spcPts val="105"/>
              </a:spcBef>
              <a:buNone/>
              <a:tabLst>
                <a:tab pos="227965" algn="l"/>
                <a:tab pos="241300" algn="l"/>
              </a:tabLst>
            </a:pPr>
            <a:endParaRPr lang="en-US" sz="2400" dirty="0">
              <a:latin typeface="Times New Roman" panose="02020603050405020304" pitchFamily="18" charset="0"/>
              <a:cs typeface="Times New Roman" panose="02020603050405020304" pitchFamily="18" charset="0"/>
            </a:endParaRPr>
          </a:p>
          <a:p>
            <a:pPr marL="241300" indent="-228600" algn="just">
              <a:spcBef>
                <a:spcPts val="755"/>
              </a:spcBef>
              <a:buFont typeface="Arial"/>
              <a:buChar char="•"/>
              <a:tabLst>
                <a:tab pos="240665" algn="l"/>
                <a:tab pos="241300" algn="l"/>
              </a:tabLst>
            </a:pPr>
            <a:r>
              <a:rPr lang="en-US" sz="2400" spc="-20" dirty="0">
                <a:latin typeface="Times New Roman" panose="02020603050405020304" pitchFamily="18" charset="0"/>
                <a:cs typeface="Times New Roman" panose="02020603050405020304" pitchFamily="18" charset="0"/>
              </a:rPr>
              <a:t>Even </a:t>
            </a:r>
            <a:r>
              <a:rPr lang="en-US" sz="2400" dirty="0">
                <a:latin typeface="Times New Roman" panose="02020603050405020304" pitchFamily="18" charset="0"/>
                <a:cs typeface="Times New Roman" panose="02020603050405020304" pitchFamily="18" charset="0"/>
              </a:rPr>
              <a:t>though </a:t>
            </a:r>
            <a:r>
              <a:rPr lang="en-US" sz="2400" spc="-10" dirty="0">
                <a:latin typeface="Times New Roman" panose="02020603050405020304" pitchFamily="18" charset="0"/>
                <a:cs typeface="Times New Roman" panose="02020603050405020304" pitchFamily="18" charset="0"/>
              </a:rPr>
              <a:t>content marketing </a:t>
            </a:r>
            <a:r>
              <a:rPr lang="en-US" sz="2400" spc="-5" dirty="0">
                <a:latin typeface="Times New Roman" panose="02020603050405020304" pitchFamily="18" charset="0"/>
                <a:cs typeface="Times New Roman" panose="02020603050405020304" pitchFamily="18" charset="0"/>
              </a:rPr>
              <a:t>intends </a:t>
            </a:r>
            <a:r>
              <a:rPr lang="en-US" sz="2400" spc="-10" dirty="0">
                <a:latin typeface="Times New Roman" panose="02020603050405020304" pitchFamily="18" charset="0"/>
                <a:cs typeface="Times New Roman" panose="02020603050405020304" pitchFamily="18" charset="0"/>
              </a:rPr>
              <a:t>to </a:t>
            </a:r>
            <a:r>
              <a:rPr lang="en-US" sz="2400" spc="-15" dirty="0">
                <a:latin typeface="Times New Roman" panose="02020603050405020304" pitchFamily="18" charset="0"/>
                <a:cs typeface="Times New Roman" panose="02020603050405020304" pitchFamily="18" charset="0"/>
              </a:rPr>
              <a:t>generate </a:t>
            </a:r>
            <a:r>
              <a:rPr lang="en-US" sz="2400" dirty="0">
                <a:latin typeface="Times New Roman" panose="02020603050405020304" pitchFamily="18" charset="0"/>
                <a:cs typeface="Times New Roman" panose="02020603050405020304" pitchFamily="18" charset="0"/>
              </a:rPr>
              <a:t>leads, the </a:t>
            </a:r>
            <a:r>
              <a:rPr lang="en-US" sz="2400" spc="-10" dirty="0">
                <a:latin typeface="Times New Roman" panose="02020603050405020304" pitchFamily="18" charset="0"/>
                <a:cs typeface="Times New Roman" panose="02020603050405020304" pitchFamily="18" charset="0"/>
              </a:rPr>
              <a:t>material </a:t>
            </a:r>
            <a:r>
              <a:rPr lang="en-US" sz="2400" spc="-5" dirty="0">
                <a:latin typeface="Times New Roman" panose="02020603050405020304" pitchFamily="18" charset="0"/>
                <a:cs typeface="Times New Roman" panose="02020603050405020304" pitchFamily="18" charset="0"/>
              </a:rPr>
              <a:t>should not read </a:t>
            </a:r>
            <a:r>
              <a:rPr lang="en-US" sz="2400" dirty="0">
                <a:latin typeface="Times New Roman" panose="02020603050405020304" pitchFamily="18" charset="0"/>
                <a:cs typeface="Times New Roman" panose="02020603050405020304" pitchFamily="18" charset="0"/>
              </a:rPr>
              <a:t>as</a:t>
            </a:r>
            <a:r>
              <a:rPr lang="en-US" sz="2400" spc="7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a:t>
            </a:r>
            <a:r>
              <a:rPr lang="en-US" sz="2400" spc="-10" dirty="0">
                <a:latin typeface="Times New Roman" panose="02020603050405020304" pitchFamily="18" charset="0"/>
                <a:cs typeface="Times New Roman" panose="02020603050405020304" pitchFamily="18" charset="0"/>
              </a:rPr>
              <a:t> advertisement </a:t>
            </a:r>
            <a:r>
              <a:rPr lang="en-US" sz="2400" spc="-5" dirty="0">
                <a:latin typeface="Times New Roman" panose="02020603050405020304" pitchFamily="18" charset="0"/>
                <a:cs typeface="Times New Roman" panose="02020603050405020304" pitchFamily="18" charset="0"/>
              </a:rPr>
              <a:t>or sales</a:t>
            </a:r>
            <a:r>
              <a:rPr lang="en-US" sz="2400" spc="5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pitch.</a:t>
            </a:r>
            <a:endParaRPr lang="en-US" sz="2400" dirty="0">
              <a:latin typeface="Times New Roman" panose="02020603050405020304" pitchFamily="18" charset="0"/>
              <a:cs typeface="Times New Roman" panose="02020603050405020304" pitchFamily="18" charset="0"/>
            </a:endParaRPr>
          </a:p>
          <a:p>
            <a:pPr algn="just">
              <a:buNone/>
            </a:pPr>
            <a:endParaRPr lang="en-US" sz="2400" dirty="0"/>
          </a:p>
          <a:p>
            <a:pPr algn="just">
              <a:buNone/>
            </a:pPr>
            <a:endParaRPr lang="en-US" sz="2400" dirty="0"/>
          </a:p>
          <a:p>
            <a:pPr algn="just">
              <a:buNone/>
            </a:pPr>
            <a:endParaRPr lang="en-US" sz="2400" dirty="0"/>
          </a:p>
          <a:p>
            <a:pPr algn="just">
              <a:buNone/>
            </a:pPr>
            <a:endParaRPr lang="en-US" sz="2400" dirty="0"/>
          </a:p>
        </p:txBody>
      </p:sp>
      <p:sp>
        <p:nvSpPr>
          <p:cNvPr id="4" name="Date Placeholder 3"/>
          <p:cNvSpPr>
            <a:spLocks noGrp="1"/>
          </p:cNvSpPr>
          <p:nvPr>
            <p:ph type="dt" sz="half" idx="10"/>
          </p:nvPr>
        </p:nvSpPr>
        <p:spPr/>
        <p:txBody>
          <a:bodyPr/>
          <a:lstStyle/>
          <a:p>
            <a:fld id="{6535BD01-5501-4F05-B7DE-352F645FCAC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buNone/>
              <a:defRPr/>
            </a:pPr>
            <a:r>
              <a:rPr lang="en-US" dirty="0"/>
              <a:t> </a:t>
            </a:r>
            <a:r>
              <a:rPr lang="en-US" sz="2400" dirty="0"/>
              <a:t>Content Marketing  (CO3)</a:t>
            </a:r>
          </a:p>
        </p:txBody>
      </p:sp>
      <p:pic>
        <p:nvPicPr>
          <p:cNvPr id="9" name="Picture 2" descr="NIET, Greater Noida: Cutoff, Placements, Courses, Fees, Admission 2022">
            <a:extLst>
              <a:ext uri="{FF2B5EF4-FFF2-40B4-BE49-F238E27FC236}">
                <a16:creationId xmlns:a16="http://schemas.microsoft.com/office/drawing/2014/main" id="{A6E82563-2BBC-4692-BF00-F8C41EE02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2"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91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257800"/>
          </a:xfrm>
        </p:spPr>
        <p:txBody>
          <a:bodyPr>
            <a:normAutofit/>
          </a:bodyPr>
          <a:lstStyle/>
          <a:p>
            <a:pPr marL="227965" marR="147955" indent="-227965" algn="just">
              <a:lnSpc>
                <a:spcPts val="2280"/>
              </a:lnSpc>
              <a:spcBef>
                <a:spcPts val="105"/>
              </a:spcBef>
              <a:buFont typeface="Arial"/>
              <a:buChar char="•"/>
              <a:tabLst>
                <a:tab pos="227965" algn="l"/>
                <a:tab pos="241300" algn="l"/>
              </a:tabLst>
            </a:pPr>
            <a:endParaRPr lang="en-US" sz="2200" spc="-5" dirty="0">
              <a:latin typeface="Times New Roman" panose="02020603050405020304" pitchFamily="18" charset="0"/>
              <a:cs typeface="Times New Roman" panose="02020603050405020304" pitchFamily="18" charset="0"/>
            </a:endParaRPr>
          </a:p>
          <a:p>
            <a:pPr marL="0" marR="147955" indent="0" algn="just">
              <a:lnSpc>
                <a:spcPts val="2280"/>
              </a:lnSpc>
              <a:spcBef>
                <a:spcPts val="105"/>
              </a:spcBef>
              <a:buNone/>
              <a:tabLst>
                <a:tab pos="227965" algn="l"/>
                <a:tab pos="241300" algn="l"/>
              </a:tabLst>
            </a:pPr>
            <a:r>
              <a:rPr lang="en-US" sz="2200" spc="-5" dirty="0">
                <a:latin typeface="Times New Roman" panose="02020603050405020304" pitchFamily="18" charset="0"/>
                <a:cs typeface="Times New Roman" panose="02020603050405020304" pitchFamily="18" charset="0"/>
              </a:rPr>
              <a:t>	The </a:t>
            </a:r>
            <a:r>
              <a:rPr lang="en-US" sz="2200" dirty="0">
                <a:latin typeface="Times New Roman" panose="02020603050405020304" pitchFamily="18" charset="0"/>
                <a:cs typeface="Times New Roman" panose="02020603050405020304" pitchFamily="18" charset="0"/>
              </a:rPr>
              <a:t>buying </a:t>
            </a:r>
            <a:r>
              <a:rPr lang="en-US" sz="2200" spc="-10" dirty="0">
                <a:latin typeface="Times New Roman" panose="02020603050405020304" pitchFamily="18" charset="0"/>
                <a:cs typeface="Times New Roman" panose="02020603050405020304" pitchFamily="18" charset="0"/>
              </a:rPr>
              <a:t>process </a:t>
            </a:r>
            <a:r>
              <a:rPr lang="en-US" sz="2200" dirty="0">
                <a:latin typeface="Times New Roman" panose="02020603050405020304" pitchFamily="18" charset="0"/>
                <a:cs typeface="Times New Roman" panose="02020603050405020304" pitchFamily="18" charset="0"/>
              </a:rPr>
              <a:t>is guided </a:t>
            </a:r>
            <a:r>
              <a:rPr lang="en-US" sz="2200" spc="-5" dirty="0">
                <a:latin typeface="Times New Roman" panose="02020603050405020304" pitchFamily="18" charset="0"/>
                <a:cs typeface="Times New Roman" panose="02020603050405020304" pitchFamily="18" charset="0"/>
              </a:rPr>
              <a:t>by buyer </a:t>
            </a:r>
            <a:r>
              <a:rPr lang="en-US" sz="2200" spc="-25" dirty="0">
                <a:latin typeface="Times New Roman" panose="02020603050405020304" pitchFamily="18" charset="0"/>
                <a:cs typeface="Times New Roman" panose="02020603050405020304" pitchFamily="18" charset="0"/>
              </a:rPr>
              <a:t>behavior, </a:t>
            </a:r>
            <a:r>
              <a:rPr lang="en-US" sz="2200" spc="-5" dirty="0">
                <a:latin typeface="Times New Roman" panose="02020603050405020304" pitchFamily="18" charset="0"/>
                <a:cs typeface="Times New Roman" panose="02020603050405020304" pitchFamily="18" charset="0"/>
              </a:rPr>
              <a:t>which </a:t>
            </a:r>
            <a:r>
              <a:rPr lang="en-US" sz="2200" spc="-10" dirty="0">
                <a:latin typeface="Times New Roman" panose="02020603050405020304" pitchFamily="18" charset="0"/>
                <a:cs typeface="Times New Roman" panose="02020603050405020304" pitchFamily="18" charset="0"/>
              </a:rPr>
              <a:t>progresses </a:t>
            </a:r>
            <a:r>
              <a:rPr lang="en-US" sz="2200" dirty="0">
                <a:latin typeface="Times New Roman" panose="02020603050405020304" pitchFamily="18" charset="0"/>
                <a:cs typeface="Times New Roman" panose="02020603050405020304" pitchFamily="18" charset="0"/>
              </a:rPr>
              <a:t>in 	the </a:t>
            </a:r>
            <a:r>
              <a:rPr lang="en-US" sz="2200" spc="-10" dirty="0">
                <a:latin typeface="Times New Roman" panose="02020603050405020304" pitchFamily="18" charset="0"/>
                <a:cs typeface="Times New Roman" panose="02020603050405020304" pitchFamily="18" charset="0"/>
              </a:rPr>
              <a:t>following </a:t>
            </a:r>
            <a:r>
              <a:rPr lang="en-US" sz="2200" spc="-15" dirty="0">
                <a:latin typeface="Times New Roman" panose="02020603050405020304" pitchFamily="18" charset="0"/>
                <a:cs typeface="Times New Roman" panose="02020603050405020304" pitchFamily="18" charset="0"/>
              </a:rPr>
              <a:t>four</a:t>
            </a:r>
            <a:r>
              <a:rPr lang="en-US" sz="2200" spc="-3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stages:</a:t>
            </a:r>
          </a:p>
          <a:p>
            <a:pPr marL="400050" marR="147955" lvl="1" indent="0" algn="just">
              <a:lnSpc>
                <a:spcPts val="2280"/>
              </a:lnSpc>
              <a:spcBef>
                <a:spcPts val="105"/>
              </a:spcBef>
              <a:buNone/>
              <a:tabLst>
                <a:tab pos="227965" algn="l"/>
                <a:tab pos="241300" algn="l"/>
              </a:tabLst>
            </a:pPr>
            <a:endParaRPr lang="en-US" sz="2200" dirty="0">
              <a:latin typeface="Times New Roman" panose="02020603050405020304" pitchFamily="18" charset="0"/>
              <a:cs typeface="Times New Roman" panose="02020603050405020304" pitchFamily="18" charset="0"/>
            </a:endParaRPr>
          </a:p>
          <a:p>
            <a:pPr marL="698500" lvl="1" indent="-229235" algn="just">
              <a:lnSpc>
                <a:spcPct val="100000"/>
              </a:lnSpc>
              <a:spcBef>
                <a:spcPts val="190"/>
              </a:spcBef>
              <a:buFont typeface="Arial"/>
              <a:buChar char="•"/>
              <a:tabLst>
                <a:tab pos="699135" algn="l"/>
              </a:tabLst>
            </a:pPr>
            <a:r>
              <a:rPr lang="en-US" sz="2200" b="1" spc="-10" dirty="0">
                <a:solidFill>
                  <a:srgbClr val="FF0000"/>
                </a:solidFill>
                <a:latin typeface="Times New Roman" panose="02020603050405020304" pitchFamily="18" charset="0"/>
                <a:cs typeface="Times New Roman" panose="02020603050405020304" pitchFamily="18" charset="0"/>
              </a:rPr>
              <a:t>Discover:</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 </a:t>
            </a:r>
            <a:r>
              <a:rPr lang="en-US" sz="2200" spc="-10" dirty="0">
                <a:latin typeface="Times New Roman" panose="02020603050405020304" pitchFamily="18" charset="0"/>
                <a:cs typeface="Times New Roman" panose="02020603050405020304" pitchFamily="18" charset="0"/>
              </a:rPr>
              <a:t>customer </a:t>
            </a:r>
            <a:r>
              <a:rPr lang="en-US" sz="2200" spc="-5" dirty="0">
                <a:latin typeface="Times New Roman" panose="02020603050405020304" pitchFamily="18" charset="0"/>
                <a:cs typeface="Times New Roman" panose="02020603050405020304" pitchFamily="18" charset="0"/>
              </a:rPr>
              <a:t>determines </a:t>
            </a:r>
            <a:r>
              <a:rPr lang="en-US" sz="2200" dirty="0">
                <a:latin typeface="Times New Roman" panose="02020603050405020304" pitchFamily="18" charset="0"/>
                <a:cs typeface="Times New Roman" panose="02020603050405020304" pitchFamily="18" charset="0"/>
              </a:rPr>
              <a:t>the </a:t>
            </a:r>
            <a:r>
              <a:rPr lang="en-US" sz="2200" spc="-5" dirty="0">
                <a:latin typeface="Times New Roman" panose="02020603050405020304" pitchFamily="18" charset="0"/>
                <a:cs typeface="Times New Roman" panose="02020603050405020304" pitchFamily="18" charset="0"/>
              </a:rPr>
              <a:t>need </a:t>
            </a:r>
            <a:r>
              <a:rPr lang="en-US" sz="2200" spc="-15" dirty="0">
                <a:latin typeface="Times New Roman" panose="02020603050405020304" pitchFamily="18" charset="0"/>
                <a:cs typeface="Times New Roman" panose="02020603050405020304" pitchFamily="18" charset="0"/>
              </a:rPr>
              <a:t>to </a:t>
            </a:r>
            <a:r>
              <a:rPr lang="en-US" sz="2200" spc="-10" dirty="0">
                <a:latin typeface="Times New Roman" panose="02020603050405020304" pitchFamily="18" charset="0"/>
                <a:cs typeface="Times New Roman" panose="02020603050405020304" pitchFamily="18" charset="0"/>
              </a:rPr>
              <a:t>solve </a:t>
            </a:r>
            <a:r>
              <a:rPr lang="en-US" sz="2200" dirty="0">
                <a:latin typeface="Times New Roman" panose="02020603050405020304" pitchFamily="18" charset="0"/>
                <a:cs typeface="Times New Roman" panose="02020603050405020304" pitchFamily="18" charset="0"/>
              </a:rPr>
              <a:t>a</a:t>
            </a:r>
            <a:r>
              <a:rPr lang="en-US" sz="2200" spc="-2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problem</a:t>
            </a:r>
            <a:endParaRPr lang="en-US" sz="2200" dirty="0">
              <a:latin typeface="Times New Roman" panose="02020603050405020304" pitchFamily="18" charset="0"/>
              <a:cs typeface="Times New Roman" panose="02020603050405020304" pitchFamily="18" charset="0"/>
            </a:endParaRPr>
          </a:p>
          <a:p>
            <a:pPr marL="698500" lvl="1" indent="-229235" algn="just">
              <a:lnSpc>
                <a:spcPts val="2740"/>
              </a:lnSpc>
              <a:spcBef>
                <a:spcPts val="215"/>
              </a:spcBef>
              <a:buFont typeface="Arial"/>
              <a:buChar char="•"/>
              <a:tabLst>
                <a:tab pos="699135" algn="l"/>
              </a:tabLst>
            </a:pPr>
            <a:endParaRPr lang="en-US" sz="2200" spc="-10" dirty="0">
              <a:latin typeface="Times New Roman" panose="02020603050405020304" pitchFamily="18" charset="0"/>
              <a:cs typeface="Times New Roman" panose="02020603050405020304" pitchFamily="18" charset="0"/>
            </a:endParaRPr>
          </a:p>
          <a:p>
            <a:pPr marL="698500" lvl="1" indent="-229235" algn="just">
              <a:lnSpc>
                <a:spcPts val="2740"/>
              </a:lnSpc>
              <a:spcBef>
                <a:spcPts val="215"/>
              </a:spcBef>
              <a:buFont typeface="Arial"/>
              <a:buChar char="•"/>
              <a:tabLst>
                <a:tab pos="699135" algn="l"/>
              </a:tabLst>
            </a:pPr>
            <a:r>
              <a:rPr lang="en-US" sz="2200" b="1" spc="-10" dirty="0">
                <a:solidFill>
                  <a:srgbClr val="FF0000"/>
                </a:solidFill>
                <a:latin typeface="Times New Roman" panose="02020603050405020304" pitchFamily="18" charset="0"/>
                <a:cs typeface="Times New Roman" panose="02020603050405020304" pitchFamily="18" charset="0"/>
              </a:rPr>
              <a:t>Explore:</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Needs </a:t>
            </a:r>
            <a:r>
              <a:rPr lang="en-US" sz="2200" spc="-15" dirty="0">
                <a:latin typeface="Times New Roman" panose="02020603050405020304" pitchFamily="18" charset="0"/>
                <a:cs typeface="Times New Roman" panose="02020603050405020304" pitchFamily="18" charset="0"/>
              </a:rPr>
              <a:t>are </a:t>
            </a:r>
            <a:r>
              <a:rPr lang="en-US" sz="2200" spc="-10" dirty="0">
                <a:latin typeface="Times New Roman" panose="02020603050405020304" pitchFamily="18" charset="0"/>
                <a:cs typeface="Times New Roman" panose="02020603050405020304" pitchFamily="18" charset="0"/>
              </a:rPr>
              <a:t>refined </a:t>
            </a:r>
            <a:r>
              <a:rPr lang="en-US" sz="2200" spc="-15" dirty="0">
                <a:latin typeface="Times New Roman" panose="02020603050405020304" pitchFamily="18" charset="0"/>
                <a:cs typeface="Times New Roman" panose="02020603050405020304" pitchFamily="18" charset="0"/>
              </a:rPr>
              <a:t>into </a:t>
            </a:r>
            <a:r>
              <a:rPr lang="en-US" sz="2200" spc="-10" dirty="0">
                <a:latin typeface="Times New Roman" panose="02020603050405020304" pitchFamily="18" charset="0"/>
                <a:cs typeface="Times New Roman" panose="02020603050405020304" pitchFamily="18" charset="0"/>
              </a:rPr>
              <a:t>requirements </a:t>
            </a:r>
            <a:r>
              <a:rPr lang="en-US" sz="2200" dirty="0">
                <a:latin typeface="Times New Roman" panose="02020603050405020304" pitchFamily="18" charset="0"/>
                <a:cs typeface="Times New Roman" panose="02020603050405020304" pitchFamily="18" charset="0"/>
              </a:rPr>
              <a:t>and </a:t>
            </a:r>
            <a:r>
              <a:rPr lang="en-US" sz="2200" spc="-10" dirty="0">
                <a:latin typeface="Times New Roman" panose="02020603050405020304" pitchFamily="18" charset="0"/>
                <a:cs typeface="Times New Roman" panose="02020603050405020304" pitchFamily="18" charset="0"/>
              </a:rPr>
              <a:t>potential vendors</a:t>
            </a:r>
            <a:r>
              <a:rPr lang="en-US" sz="2200" spc="30"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are contacted</a:t>
            </a:r>
            <a:endParaRPr lang="en-US" sz="2200" dirty="0">
              <a:latin typeface="Times New Roman" panose="02020603050405020304" pitchFamily="18" charset="0"/>
              <a:cs typeface="Times New Roman" panose="02020603050405020304" pitchFamily="18" charset="0"/>
            </a:endParaRPr>
          </a:p>
          <a:p>
            <a:pPr marL="698500" lvl="1" indent="-229235" algn="just">
              <a:lnSpc>
                <a:spcPct val="100000"/>
              </a:lnSpc>
              <a:spcBef>
                <a:spcPts val="215"/>
              </a:spcBef>
              <a:buFont typeface="Arial"/>
              <a:buChar char="•"/>
              <a:tabLst>
                <a:tab pos="699135" algn="l"/>
              </a:tabLst>
            </a:pPr>
            <a:endParaRPr lang="en-US" sz="2200" dirty="0">
              <a:latin typeface="Times New Roman" panose="02020603050405020304" pitchFamily="18" charset="0"/>
              <a:cs typeface="Times New Roman" panose="02020603050405020304" pitchFamily="18" charset="0"/>
            </a:endParaRPr>
          </a:p>
          <a:p>
            <a:pPr marL="698500" lvl="1" indent="-229235" algn="just">
              <a:lnSpc>
                <a:spcPct val="100000"/>
              </a:lnSpc>
              <a:spcBef>
                <a:spcPts val="215"/>
              </a:spcBef>
              <a:buFont typeface="Arial"/>
              <a:buChar char="•"/>
              <a:tabLst>
                <a:tab pos="699135" algn="l"/>
              </a:tabLst>
            </a:pPr>
            <a:r>
              <a:rPr lang="en-US" sz="2200" b="1" dirty="0">
                <a:solidFill>
                  <a:srgbClr val="FF0000"/>
                </a:solidFill>
                <a:latin typeface="Times New Roman" panose="02020603050405020304" pitchFamily="18" charset="0"/>
                <a:cs typeface="Times New Roman" panose="02020603050405020304" pitchFamily="18" charset="0"/>
              </a:rPr>
              <a:t>Buy: </a:t>
            </a:r>
            <a:r>
              <a:rPr lang="en-US" sz="2200" spc="-25" dirty="0">
                <a:latin typeface="Times New Roman" panose="02020603050405020304" pitchFamily="18" charset="0"/>
                <a:cs typeface="Times New Roman" panose="02020603050405020304" pitchFamily="18" charset="0"/>
              </a:rPr>
              <a:t>Vendors </a:t>
            </a:r>
            <a:r>
              <a:rPr lang="en-US" sz="2200" spc="-5" dirty="0">
                <a:latin typeface="Times New Roman" panose="02020603050405020304" pitchFamily="18" charset="0"/>
                <a:cs typeface="Times New Roman" panose="02020603050405020304" pitchFamily="18" charset="0"/>
              </a:rPr>
              <a:t>submit </a:t>
            </a:r>
            <a:r>
              <a:rPr lang="en-US" sz="2200" spc="-25" dirty="0">
                <a:latin typeface="Times New Roman" panose="02020603050405020304" pitchFamily="18" charset="0"/>
                <a:cs typeface="Times New Roman" panose="02020603050405020304" pitchFamily="18" charset="0"/>
              </a:rPr>
              <a:t>offers </a:t>
            </a:r>
            <a:r>
              <a:rPr lang="en-US" sz="2200" dirty="0">
                <a:latin typeface="Times New Roman" panose="02020603050405020304" pitchFamily="18" charset="0"/>
                <a:cs typeface="Times New Roman" panose="02020603050405020304" pitchFamily="18" charset="0"/>
              </a:rPr>
              <a:t>and the </a:t>
            </a:r>
            <a:r>
              <a:rPr lang="en-US" sz="2200" spc="-5" dirty="0">
                <a:latin typeface="Times New Roman" panose="02020603050405020304" pitchFamily="18" charset="0"/>
                <a:cs typeface="Times New Roman" panose="02020603050405020304" pitchFamily="18" charset="0"/>
              </a:rPr>
              <a:t>solution </a:t>
            </a:r>
            <a:r>
              <a:rPr lang="en-US" sz="2200" dirty="0">
                <a:latin typeface="Times New Roman" panose="02020603050405020304" pitchFamily="18" charset="0"/>
                <a:cs typeface="Times New Roman" panose="02020603050405020304" pitchFamily="18" charset="0"/>
              </a:rPr>
              <a:t>is</a:t>
            </a:r>
            <a:r>
              <a:rPr lang="en-US" sz="2200" spc="-5" dirty="0">
                <a:latin typeface="Times New Roman" panose="02020603050405020304" pitchFamily="18" charset="0"/>
                <a:cs typeface="Times New Roman" panose="02020603050405020304" pitchFamily="18" charset="0"/>
              </a:rPr>
              <a:t> acquired</a:t>
            </a:r>
            <a:endParaRPr lang="en-US" sz="2200" dirty="0">
              <a:latin typeface="Times New Roman" panose="02020603050405020304" pitchFamily="18" charset="0"/>
              <a:cs typeface="Times New Roman" panose="02020603050405020304" pitchFamily="18" charset="0"/>
            </a:endParaRPr>
          </a:p>
          <a:p>
            <a:pPr marL="698500" lvl="1" indent="-229235" algn="just">
              <a:lnSpc>
                <a:spcPct val="100000"/>
              </a:lnSpc>
              <a:spcBef>
                <a:spcPts val="204"/>
              </a:spcBef>
              <a:buFont typeface="Arial"/>
              <a:buChar char="•"/>
              <a:tabLst>
                <a:tab pos="699135" algn="l"/>
              </a:tabLst>
            </a:pPr>
            <a:endParaRPr lang="en-US" sz="2200" spc="-15" dirty="0">
              <a:latin typeface="Times New Roman" panose="02020603050405020304" pitchFamily="18" charset="0"/>
              <a:cs typeface="Times New Roman" panose="02020603050405020304" pitchFamily="18" charset="0"/>
            </a:endParaRPr>
          </a:p>
          <a:p>
            <a:pPr marL="698500" lvl="1" indent="-229235" algn="just">
              <a:lnSpc>
                <a:spcPct val="100000"/>
              </a:lnSpc>
              <a:spcBef>
                <a:spcPts val="204"/>
              </a:spcBef>
              <a:buFont typeface="Arial"/>
              <a:buChar char="•"/>
              <a:tabLst>
                <a:tab pos="699135" algn="l"/>
              </a:tabLst>
            </a:pPr>
            <a:r>
              <a:rPr lang="en-US" sz="2200" b="1" spc="-15" dirty="0">
                <a:solidFill>
                  <a:srgbClr val="FF0000"/>
                </a:solidFill>
                <a:latin typeface="Times New Roman" panose="02020603050405020304" pitchFamily="18" charset="0"/>
                <a:cs typeface="Times New Roman" panose="02020603050405020304" pitchFamily="18" charset="0"/>
              </a:rPr>
              <a:t>Engage:</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Onboarding </a:t>
            </a:r>
            <a:r>
              <a:rPr lang="en-US" sz="2200" dirty="0">
                <a:latin typeface="Times New Roman" panose="02020603050405020304" pitchFamily="18" charset="0"/>
                <a:cs typeface="Times New Roman" panose="02020603050405020304" pitchFamily="18" charset="0"/>
              </a:rPr>
              <a:t>is </a:t>
            </a:r>
            <a:r>
              <a:rPr lang="en-US" sz="2200" spc="-10" dirty="0">
                <a:latin typeface="Times New Roman" panose="02020603050405020304" pitchFamily="18" charset="0"/>
                <a:cs typeface="Times New Roman" panose="02020603050405020304" pitchFamily="18" charset="0"/>
              </a:rPr>
              <a:t>completed </a:t>
            </a:r>
            <a:r>
              <a:rPr lang="en-US" sz="2200" dirty="0">
                <a:latin typeface="Times New Roman" panose="02020603050405020304" pitchFamily="18" charset="0"/>
                <a:cs typeface="Times New Roman" panose="02020603050405020304" pitchFamily="18" charset="0"/>
              </a:rPr>
              <a:t>and the service is</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provided</a:t>
            </a:r>
            <a:endParaRPr lang="en-US" sz="2200" dirty="0">
              <a:latin typeface="Times New Roman" panose="02020603050405020304" pitchFamily="18" charset="0"/>
              <a:cs typeface="Times New Roman" panose="02020603050405020304" pitchFamily="18" charset="0"/>
            </a:endParaRPr>
          </a:p>
          <a:p>
            <a:pPr marL="12700" indent="0" algn="just">
              <a:lnSpc>
                <a:spcPts val="2280"/>
              </a:lnSpc>
              <a:spcBef>
                <a:spcPts val="785"/>
              </a:spcBef>
              <a:buNone/>
              <a:tabLst>
                <a:tab pos="240665" algn="l"/>
                <a:tab pos="241300" algn="l"/>
              </a:tabLst>
            </a:pPr>
            <a:endParaRPr lang="en-US" sz="2200" dirty="0">
              <a:latin typeface="Times New Roman" panose="02020603050405020304" pitchFamily="18" charset="0"/>
              <a:cs typeface="Times New Roman" panose="02020603050405020304" pitchFamily="18" charset="0"/>
            </a:endParaRPr>
          </a:p>
          <a:p>
            <a:pPr algn="just">
              <a:buNone/>
            </a:pPr>
            <a:endParaRPr lang="en-US" sz="2200" dirty="0">
              <a:latin typeface="Times New Roman" panose="02020603050405020304" pitchFamily="18" charset="0"/>
              <a:cs typeface="Times New Roman" panose="02020603050405020304" pitchFamily="18" charset="0"/>
            </a:endParaRPr>
          </a:p>
          <a:p>
            <a:pPr algn="just">
              <a:buNone/>
            </a:pPr>
            <a:endParaRPr lang="en-US" sz="2200" dirty="0">
              <a:latin typeface="Times New Roman" panose="02020603050405020304" pitchFamily="18" charset="0"/>
              <a:cs typeface="Times New Roman" panose="02020603050405020304" pitchFamily="18" charset="0"/>
            </a:endParaRPr>
          </a:p>
          <a:p>
            <a:pPr algn="just">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CBC87C8-FB54-4486-B6FA-5AF01EFE8EDC}"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buNone/>
              <a:defRPr/>
            </a:pPr>
            <a:r>
              <a:rPr lang="en-US" dirty="0"/>
              <a:t> </a:t>
            </a:r>
            <a:r>
              <a:rPr lang="en-US" sz="2400" dirty="0"/>
              <a:t>Content Marketing  (CO3)</a:t>
            </a:r>
          </a:p>
        </p:txBody>
      </p:sp>
      <p:pic>
        <p:nvPicPr>
          <p:cNvPr id="9" name="Picture 2" descr="NIET, Greater Noida: Cutoff, Placements, Courses, Fees, Admission 2022">
            <a:extLst>
              <a:ext uri="{FF2B5EF4-FFF2-40B4-BE49-F238E27FC236}">
                <a16:creationId xmlns:a16="http://schemas.microsoft.com/office/drawing/2014/main" id="{A6E82563-2BBC-4692-BF00-F8C41EE02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2"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101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382000" cy="4648200"/>
          </a:xfrm>
        </p:spPr>
        <p:txBody>
          <a:bodyPr>
            <a:normAutofit/>
          </a:bodyPr>
          <a:lstStyle/>
          <a:p>
            <a:pPr marL="0" marR="723265" indent="0" algn="just">
              <a:lnSpc>
                <a:spcPct val="131500"/>
              </a:lnSpc>
              <a:spcBef>
                <a:spcPts val="10"/>
              </a:spcBef>
              <a:buClr>
                <a:srgbClr val="000000"/>
              </a:buClr>
              <a:buNone/>
              <a:tabLst>
                <a:tab pos="240665" algn="l"/>
                <a:tab pos="241300" algn="l"/>
              </a:tabLst>
            </a:pPr>
            <a:r>
              <a:rPr lang="en-US" sz="2400" dirty="0">
                <a:uFill>
                  <a:solidFill>
                    <a:srgbClr val="0462C1"/>
                  </a:solidFill>
                </a:uFill>
                <a:latin typeface="Times New Roman" panose="02020603050405020304" pitchFamily="18" charset="0"/>
                <a:cs typeface="Times New Roman" panose="02020603050405020304" pitchFamily="18" charset="0"/>
              </a:rPr>
              <a:t>According to Victoria </a:t>
            </a:r>
            <a:r>
              <a:rPr lang="en-US" sz="2400" dirty="0" err="1">
                <a:uFill>
                  <a:solidFill>
                    <a:srgbClr val="0462C1"/>
                  </a:solidFill>
                </a:uFill>
                <a:latin typeface="Times New Roman" panose="02020603050405020304" pitchFamily="18" charset="0"/>
                <a:cs typeface="Times New Roman" panose="02020603050405020304" pitchFamily="18" charset="0"/>
              </a:rPr>
              <a:t>Harres</a:t>
            </a:r>
            <a:r>
              <a:rPr lang="en-US" sz="2400" dirty="0">
                <a:latin typeface="Times New Roman" panose="02020603050405020304" pitchFamily="18" charset="0"/>
                <a:cs typeface="Times New Roman" panose="02020603050405020304" pitchFamily="18" charset="0"/>
              </a:rPr>
              <a:t>, Vice President of strategic communications at PR Newswire, explains:  </a:t>
            </a:r>
          </a:p>
          <a:p>
            <a:pPr marL="0" marR="723265" indent="0" algn="just">
              <a:lnSpc>
                <a:spcPct val="131500"/>
              </a:lnSpc>
              <a:spcBef>
                <a:spcPts val="10"/>
              </a:spcBef>
              <a:buClr>
                <a:srgbClr val="000000"/>
              </a:buClr>
              <a:buNone/>
              <a:tabLst>
                <a:tab pos="240665" algn="l"/>
                <a:tab pos="241300" algn="l"/>
              </a:tabLst>
            </a:pPr>
            <a:endParaRPr lang="en-US" sz="2400" dirty="0">
              <a:latin typeface="Times New Roman" panose="02020603050405020304" pitchFamily="18" charset="0"/>
              <a:cs typeface="Times New Roman" panose="02020603050405020304" pitchFamily="18" charset="0"/>
            </a:endParaRPr>
          </a:p>
          <a:p>
            <a:pPr marL="0" marR="723265" indent="0" algn="just">
              <a:lnSpc>
                <a:spcPct val="131500"/>
              </a:lnSpc>
              <a:spcBef>
                <a:spcPts val="10"/>
              </a:spcBef>
              <a:buClr>
                <a:srgbClr val="000000"/>
              </a:buClr>
              <a:buNone/>
              <a:tabLst>
                <a:tab pos="240665" algn="l"/>
                <a:tab pos="241300" algn="l"/>
              </a:tabLst>
            </a:pPr>
            <a:r>
              <a:rPr lang="en-US" sz="2400" dirty="0">
                <a:latin typeface="Times New Roman" panose="02020603050405020304" pitchFamily="18" charset="0"/>
                <a:cs typeface="Times New Roman" panose="02020603050405020304" pitchFamily="18" charset="0"/>
              </a:rPr>
              <a:t>“Content marketing is about sharing information that has real value to your target audience and educates your potential customers; not about your products, but topics that strongly support what you sell.”</a:t>
            </a: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41A7CC3-859C-4D8C-A014-D80926786CF4}"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buNone/>
              <a:defRPr/>
            </a:pPr>
            <a:r>
              <a:rPr lang="en-US" dirty="0"/>
              <a:t> </a:t>
            </a:r>
            <a:r>
              <a:rPr lang="en-US" sz="2400" dirty="0"/>
              <a:t>Content Marketing  (CO3)</a:t>
            </a:r>
          </a:p>
        </p:txBody>
      </p:sp>
      <p:pic>
        <p:nvPicPr>
          <p:cNvPr id="9" name="Picture 2" descr="NIET, Greater Noida: Cutoff, Placements, Courses, Fees, Admission 2022">
            <a:extLst>
              <a:ext uri="{FF2B5EF4-FFF2-40B4-BE49-F238E27FC236}">
                <a16:creationId xmlns:a16="http://schemas.microsoft.com/office/drawing/2014/main" id="{8D48122B-9615-4D52-91FE-4B3D6DE96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6"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587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A7CBD5-F872-4228-894F-010A2311D961}"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Content Marketing Steps  (CO3)</a:t>
            </a:r>
          </a:p>
        </p:txBody>
      </p:sp>
      <p:sp>
        <p:nvSpPr>
          <p:cNvPr id="10" name="object 3"/>
          <p:cNvSpPr/>
          <p:nvPr/>
        </p:nvSpPr>
        <p:spPr>
          <a:xfrm>
            <a:off x="457200" y="1671895"/>
            <a:ext cx="8382000" cy="3985439"/>
          </a:xfrm>
          <a:prstGeom prst="rect">
            <a:avLst/>
          </a:prstGeom>
          <a:blipFill>
            <a:blip r:embed="rId2" cstate="print"/>
            <a:stretch>
              <a:fillRect/>
            </a:stretch>
          </a:blipFill>
        </p:spPr>
        <p:txBody>
          <a:bodyPr wrap="square" lIns="0" tIns="0" rIns="0" bIns="0" rtlCol="0"/>
          <a:lstStyle/>
          <a:p>
            <a:endParaRPr/>
          </a:p>
        </p:txBody>
      </p:sp>
      <p:pic>
        <p:nvPicPr>
          <p:cNvPr id="9" name="Picture 2" descr="NIET, Greater Noida: Cutoff, Placements, Courses, Fees, Admission 2022">
            <a:extLst>
              <a:ext uri="{FF2B5EF4-FFF2-40B4-BE49-F238E27FC236}">
                <a16:creationId xmlns:a16="http://schemas.microsoft.com/office/drawing/2014/main" id="{1FBDB2DF-B0FF-46F3-954B-AF69B7C05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58479"/>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74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4108083682"/>
              </p:ext>
            </p:extLst>
          </p:nvPr>
        </p:nvGraphicFramePr>
        <p:xfrm>
          <a:off x="228600" y="1124049"/>
          <a:ext cx="8686800" cy="4731820"/>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078134">
                  <a:extLst>
                    <a:ext uri="{9D8B030D-6E8A-4147-A177-3AD203B41FA5}">
                      <a16:colId xmlns:a16="http://schemas.microsoft.com/office/drawing/2014/main" val="20001"/>
                    </a:ext>
                  </a:extLst>
                </a:gridCol>
              </a:tblGrid>
              <a:tr h="367867">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val="10000"/>
                  </a:ext>
                </a:extLst>
              </a:tr>
              <a:tr h="433558">
                <a:tc>
                  <a:txBody>
                    <a:bodyPr/>
                    <a:lstStyle/>
                    <a:p>
                      <a:r>
                        <a:rPr lang="en-US" sz="2000" b="0" dirty="0">
                          <a:latin typeface="+mn-lt"/>
                          <a:cs typeface="Times New Roman" pitchFamily="18" charset="0"/>
                        </a:rPr>
                        <a:t>10.</a:t>
                      </a:r>
                    </a:p>
                  </a:txBody>
                  <a:tcPr/>
                </a:tc>
                <a:tc>
                  <a:txBody>
                    <a:bodyPr/>
                    <a:lstStyle/>
                    <a:p>
                      <a:r>
                        <a:rPr lang="en-US" sz="2000" b="0" dirty="0">
                          <a:latin typeface="+mn-lt"/>
                          <a:cs typeface="Times New Roman" pitchFamily="18" charset="0"/>
                        </a:rPr>
                        <a:t>Program Specific  Outcomes (PSOs)</a:t>
                      </a:r>
                    </a:p>
                  </a:txBody>
                  <a:tcPr/>
                </a:tc>
                <a:extLst>
                  <a:ext uri="{0D108BD9-81ED-4DB2-BD59-A6C34878D82A}">
                    <a16:rowId xmlns:a16="http://schemas.microsoft.com/office/drawing/2014/main" val="10001"/>
                  </a:ext>
                </a:extLst>
              </a:tr>
              <a:tr h="433558">
                <a:tc>
                  <a:txBody>
                    <a:bodyPr/>
                    <a:lstStyle/>
                    <a:p>
                      <a:r>
                        <a:rPr lang="en-US" sz="2000" b="0" dirty="0">
                          <a:latin typeface="+mn-lt"/>
                          <a:cs typeface="Times New Roman" pitchFamily="18"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mn-lt"/>
                          <a:cs typeface="Times New Roman" pitchFamily="18" charset="0"/>
                        </a:rPr>
                        <a:t>Cos and PSOs Mapping</a:t>
                      </a:r>
                    </a:p>
                  </a:txBody>
                  <a:tcPr/>
                </a:tc>
                <a:extLst>
                  <a:ext uri="{0D108BD9-81ED-4DB2-BD59-A6C34878D82A}">
                    <a16:rowId xmlns:a16="http://schemas.microsoft.com/office/drawing/2014/main" val="10002"/>
                  </a:ext>
                </a:extLst>
              </a:tr>
              <a:tr h="433558">
                <a:tc>
                  <a:txBody>
                    <a:bodyPr/>
                    <a:lstStyle/>
                    <a:p>
                      <a:r>
                        <a:rPr lang="en-US" sz="2000" b="0" dirty="0">
                          <a:latin typeface="+mn-lt"/>
                          <a:cs typeface="Times New Roman" pitchFamily="18" charset="0"/>
                        </a:rPr>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Program Educational Objectives (PEOs)</a:t>
                      </a:r>
                    </a:p>
                  </a:txBody>
                  <a:tcPr/>
                </a:tc>
                <a:extLst>
                  <a:ext uri="{0D108BD9-81ED-4DB2-BD59-A6C34878D82A}">
                    <a16:rowId xmlns:a16="http://schemas.microsoft.com/office/drawing/2014/main" val="10003"/>
                  </a:ext>
                </a:extLst>
              </a:tr>
              <a:tr h="433558">
                <a:tc>
                  <a:txBody>
                    <a:bodyPr/>
                    <a:lstStyle/>
                    <a:p>
                      <a:r>
                        <a:rPr lang="en-US" sz="2000" b="0" dirty="0">
                          <a:latin typeface="+mn-lt"/>
                          <a:cs typeface="Times New Roman" pitchFamily="18" charset="0"/>
                        </a:rPr>
                        <a:t>13.</a:t>
                      </a:r>
                    </a:p>
                  </a:txBody>
                  <a:tcPr/>
                </a:tc>
                <a:tc>
                  <a:txBody>
                    <a:bodyPr/>
                    <a:lstStyle/>
                    <a:p>
                      <a:r>
                        <a:rPr lang="en-US" sz="2000" b="0" dirty="0">
                          <a:latin typeface="+mn-lt"/>
                          <a:cs typeface="Times New Roman" pitchFamily="18" charset="0"/>
                        </a:rPr>
                        <a:t>Result Analysis</a:t>
                      </a:r>
                    </a:p>
                  </a:txBody>
                  <a:tcPr/>
                </a:tc>
                <a:extLst>
                  <a:ext uri="{0D108BD9-81ED-4DB2-BD59-A6C34878D82A}">
                    <a16:rowId xmlns:a16="http://schemas.microsoft.com/office/drawing/2014/main" val="10004"/>
                  </a:ext>
                </a:extLst>
              </a:tr>
              <a:tr h="433558">
                <a:tc>
                  <a:txBody>
                    <a:bodyPr/>
                    <a:lstStyle/>
                    <a:p>
                      <a:r>
                        <a:rPr lang="en-US" sz="2000" b="0" dirty="0">
                          <a:latin typeface="+mn-lt"/>
                          <a:cs typeface="Times New Roman" pitchFamily="18" charset="0"/>
                        </a:rPr>
                        <a:t>14.</a:t>
                      </a:r>
                    </a:p>
                  </a:txBody>
                  <a:tcPr/>
                </a:tc>
                <a:tc>
                  <a:txBody>
                    <a:bodyPr/>
                    <a:lstStyle/>
                    <a:p>
                      <a:r>
                        <a:rPr lang="en-US" sz="2000" b="0" dirty="0">
                          <a:latin typeface="+mn-lt"/>
                          <a:cs typeface="Times New Roman" pitchFamily="18" charset="0"/>
                        </a:rPr>
                        <a:t>End Semester Question paper Templates</a:t>
                      </a:r>
                    </a:p>
                  </a:txBody>
                  <a:tcPr/>
                </a:tc>
                <a:extLst>
                  <a:ext uri="{0D108BD9-81ED-4DB2-BD59-A6C34878D82A}">
                    <a16:rowId xmlns:a16="http://schemas.microsoft.com/office/drawing/2014/main" val="10005"/>
                  </a:ext>
                </a:extLst>
              </a:tr>
              <a:tr h="433558">
                <a:tc>
                  <a:txBody>
                    <a:bodyPr/>
                    <a:lstStyle/>
                    <a:p>
                      <a:r>
                        <a:rPr lang="en-US" sz="2000" b="0" dirty="0">
                          <a:latin typeface="+mn-lt"/>
                          <a:cs typeface="Times New Roman" pitchFamily="18" charset="0"/>
                        </a:rPr>
                        <a:t>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Prequisite/Recap</a:t>
                      </a:r>
                    </a:p>
                  </a:txBody>
                  <a:tcPr/>
                </a:tc>
                <a:extLst>
                  <a:ext uri="{0D108BD9-81ED-4DB2-BD59-A6C34878D82A}">
                    <a16:rowId xmlns:a16="http://schemas.microsoft.com/office/drawing/2014/main" val="10006"/>
                  </a:ext>
                </a:extLst>
              </a:tr>
              <a:tr h="433558">
                <a:tc>
                  <a:txBody>
                    <a:bodyPr/>
                    <a:lstStyle/>
                    <a:p>
                      <a:r>
                        <a:rPr lang="en-US" sz="2000" b="0" dirty="0">
                          <a:latin typeface="+mn-lt"/>
                          <a:cs typeface="Times New Roman" pitchFamily="18" charset="0"/>
                        </a:rPr>
                        <a:t>16.</a:t>
                      </a:r>
                    </a:p>
                  </a:txBody>
                  <a:tcPr/>
                </a:tc>
                <a:tc>
                  <a:txBody>
                    <a:bodyPr/>
                    <a:lstStyle/>
                    <a:p>
                      <a:r>
                        <a:rPr lang="en-US" sz="2000" b="0" dirty="0">
                          <a:latin typeface="+mn-lt"/>
                          <a:cs typeface="Times New Roman" pitchFamily="18" charset="0"/>
                        </a:rPr>
                        <a:t>Brief Indtroduction about the Subject with Videos</a:t>
                      </a:r>
                    </a:p>
                  </a:txBody>
                  <a:tcPr/>
                </a:tc>
                <a:extLst>
                  <a:ext uri="{0D108BD9-81ED-4DB2-BD59-A6C34878D82A}">
                    <a16:rowId xmlns:a16="http://schemas.microsoft.com/office/drawing/2014/main" val="10007"/>
                  </a:ext>
                </a:extLst>
              </a:tr>
              <a:tr h="433558">
                <a:tc>
                  <a:txBody>
                    <a:bodyPr/>
                    <a:lstStyle/>
                    <a:p>
                      <a:r>
                        <a:rPr lang="en-US" sz="2000" b="0" dirty="0">
                          <a:latin typeface="+mn-lt"/>
                          <a:cs typeface="Times New Roman" pitchFamily="18" charset="0"/>
                        </a:rPr>
                        <a:t>17.</a:t>
                      </a:r>
                    </a:p>
                  </a:txBody>
                  <a:tcPr/>
                </a:tc>
                <a:tc>
                  <a:txBody>
                    <a:bodyPr/>
                    <a:lstStyle/>
                    <a:p>
                      <a:r>
                        <a:rPr lang="en-US" sz="2000" b="0" dirty="0">
                          <a:latin typeface="+mn-lt"/>
                          <a:cs typeface="Times New Roman" pitchFamily="18" charset="0"/>
                        </a:rPr>
                        <a:t>Unit Contents</a:t>
                      </a:r>
                    </a:p>
                  </a:txBody>
                  <a:tcPr/>
                </a:tc>
                <a:extLst>
                  <a:ext uri="{0D108BD9-81ED-4DB2-BD59-A6C34878D82A}">
                    <a16:rowId xmlns:a16="http://schemas.microsoft.com/office/drawing/2014/main" val="10008"/>
                  </a:ext>
                </a:extLst>
              </a:tr>
              <a:tr h="433558">
                <a:tc>
                  <a:txBody>
                    <a:bodyPr/>
                    <a:lstStyle/>
                    <a:p>
                      <a:r>
                        <a:rPr lang="en-US" sz="2000" b="0" dirty="0">
                          <a:latin typeface="+mn-lt"/>
                          <a:cs typeface="Times New Roman" pitchFamily="18" charset="0"/>
                        </a:rPr>
                        <a:t>18.</a:t>
                      </a:r>
                    </a:p>
                  </a:txBody>
                  <a:tcPr/>
                </a:tc>
                <a:tc>
                  <a:txBody>
                    <a:bodyPr/>
                    <a:lstStyle/>
                    <a:p>
                      <a:r>
                        <a:rPr lang="en-US" sz="2000" b="0" dirty="0">
                          <a:latin typeface="+mn-lt"/>
                          <a:cs typeface="Times New Roman" pitchFamily="18" charset="0"/>
                        </a:rPr>
                        <a:t>Unit</a:t>
                      </a:r>
                      <a:r>
                        <a:rPr lang="en-US" sz="2000" b="0" baseline="0" dirty="0">
                          <a:latin typeface="+mn-lt"/>
                          <a:cs typeface="Times New Roman" pitchFamily="18" charset="0"/>
                        </a:rPr>
                        <a:t> Objectives</a:t>
                      </a:r>
                      <a:endParaRPr lang="en-US" sz="2000" b="0" dirty="0">
                        <a:latin typeface="+mn-lt"/>
                        <a:cs typeface="Times New Roman" pitchFamily="18" charset="0"/>
                      </a:endParaRPr>
                    </a:p>
                  </a:txBody>
                  <a:tcPr/>
                </a:tc>
                <a:extLst>
                  <a:ext uri="{0D108BD9-81ED-4DB2-BD59-A6C34878D82A}">
                    <a16:rowId xmlns:a16="http://schemas.microsoft.com/office/drawing/2014/main" val="10009"/>
                  </a:ext>
                </a:extLst>
              </a:tr>
              <a:tr h="433558">
                <a:tc>
                  <a:txBody>
                    <a:bodyPr/>
                    <a:lstStyle/>
                    <a:p>
                      <a:r>
                        <a:rPr lang="en-US" sz="2000" b="0" dirty="0">
                          <a:latin typeface="+mn-lt"/>
                          <a:cs typeface="Times New Roman" pitchFamily="18" charset="0"/>
                        </a:rPr>
                        <a:t>19.</a:t>
                      </a:r>
                    </a:p>
                  </a:txBody>
                  <a:tcPr/>
                </a:tc>
                <a:tc>
                  <a:txBody>
                    <a:bodyPr/>
                    <a:lstStyle/>
                    <a:p>
                      <a:r>
                        <a:rPr lang="en-US" sz="2000" b="0" dirty="0">
                          <a:latin typeface="+mn-lt"/>
                          <a:cs typeface="Times New Roman" pitchFamily="18" charset="0"/>
                        </a:rPr>
                        <a:t>Topic Objectives/Topic Outcome</a:t>
                      </a:r>
                    </a:p>
                  </a:txBody>
                  <a:tcPr/>
                </a:tc>
                <a:extLst>
                  <a:ext uri="{0D108BD9-81ED-4DB2-BD59-A6C34878D82A}">
                    <a16:rowId xmlns:a16="http://schemas.microsoft.com/office/drawing/2014/main" val="10010"/>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sp>
        <p:nvSpPr>
          <p:cNvPr id="10" name="Date Placeholder 9"/>
          <p:cNvSpPr>
            <a:spLocks noGrp="1"/>
          </p:cNvSpPr>
          <p:nvPr>
            <p:ph type="dt" sz="half" idx="10"/>
          </p:nvPr>
        </p:nvSpPr>
        <p:spPr/>
        <p:txBody>
          <a:bodyPr/>
          <a:lstStyle/>
          <a:p>
            <a:fld id="{9CAC8F05-0215-4147-A2AB-D8ECB95DD08C}" type="datetime1">
              <a:rPr lang="en-US" smtClean="0"/>
              <a:t>28-May-24</a:t>
            </a:fld>
            <a:endParaRPr lang="en-US" dirty="0"/>
          </a:p>
        </p:txBody>
      </p:sp>
      <p:sp>
        <p:nvSpPr>
          <p:cNvPr id="11" name="Footer Placeholder 10"/>
          <p:cNvSpPr>
            <a:spLocks noGrp="1"/>
          </p:cNvSpPr>
          <p:nvPr>
            <p:ph type="ftr" sz="quarter" idx="11"/>
          </p:nvPr>
        </p:nvSpPr>
        <p:spPr>
          <a:xfrm>
            <a:off x="1676400" y="6356350"/>
            <a:ext cx="6400800" cy="365125"/>
          </a:xfrm>
        </p:spPr>
        <p:txBody>
          <a:bodyPr/>
          <a:lstStyle/>
          <a:p>
            <a:r>
              <a:rPr lang="en-US"/>
              <a:t>Digital Marketing               Unit 3</a:t>
            </a:r>
            <a:endParaRPr lang="en-US" dirty="0"/>
          </a:p>
        </p:txBody>
      </p:sp>
      <p:pic>
        <p:nvPicPr>
          <p:cNvPr id="12"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3941C5-5AD3-448A-8980-53DEFE959B90}"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Content Marketing Cycle  (CO3)</a:t>
            </a:r>
          </a:p>
        </p:txBody>
      </p:sp>
      <p:sp>
        <p:nvSpPr>
          <p:cNvPr id="9" name="object 2"/>
          <p:cNvSpPr/>
          <p:nvPr/>
        </p:nvSpPr>
        <p:spPr>
          <a:xfrm>
            <a:off x="721047" y="817163"/>
            <a:ext cx="7813354" cy="5278837"/>
          </a:xfrm>
          <a:prstGeom prst="rect">
            <a:avLst/>
          </a:prstGeom>
          <a:blipFill>
            <a:blip r:embed="rId2" cstate="print"/>
            <a:stretch>
              <a:fillRect/>
            </a:stretch>
          </a:blipFill>
        </p:spPr>
        <p:txBody>
          <a:bodyPr wrap="square" lIns="0" tIns="0" rIns="0" bIns="0" rtlCol="0"/>
          <a:lstStyle/>
          <a:p>
            <a:endParaRPr/>
          </a:p>
        </p:txBody>
      </p:sp>
      <p:pic>
        <p:nvPicPr>
          <p:cNvPr id="10" name="Picture 2" descr="NIET, Greater Noida: Cutoff, Placements, Courses, Fees, Admission 2022">
            <a:extLst>
              <a:ext uri="{FF2B5EF4-FFF2-40B4-BE49-F238E27FC236}">
                <a16:creationId xmlns:a16="http://schemas.microsoft.com/office/drawing/2014/main" id="{B2CAA4B9-918A-4279-8ABD-4FC1182E7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99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295400"/>
            <a:ext cx="8077200" cy="4572000"/>
          </a:xfrm>
        </p:spPr>
        <p:txBody>
          <a:bodyPr>
            <a:normAutofit lnSpcReduction="10000"/>
          </a:bodyPr>
          <a:lstStyle/>
          <a:p>
            <a:pPr marL="0" indent="0" algn="just">
              <a:buNone/>
            </a:pPr>
            <a:r>
              <a:rPr lang="en-US" sz="2400" dirty="0">
                <a:latin typeface="Times New Roman" panose="02020603050405020304" pitchFamily="18" charset="0"/>
                <a:cs typeface="Times New Roman" panose="02020603050405020304" pitchFamily="18" charset="0"/>
              </a:rPr>
              <a:t>1. It is an Educational Tool</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2. It Furthers Brand Awareness</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3. It Complements Paid Media</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4. It Works Together with SEO</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5. It Can Be Used as Sales Material</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6. It Drives Your Website Design</a:t>
            </a:r>
          </a:p>
          <a:p>
            <a:pPr algn="just"/>
            <a:endParaRPr lang="en-US" sz="2400" dirty="0">
              <a:latin typeface="Times New Roman" panose="02020603050405020304" pitchFamily="18" charset="0"/>
              <a:cs typeface="Times New Roman" panose="02020603050405020304" pitchFamily="18" charset="0"/>
            </a:endParaRPr>
          </a:p>
          <a:p>
            <a:pPr algn="just">
              <a:buNone/>
            </a:pPr>
            <a:endParaRPr lang="en-US" sz="2400" dirty="0"/>
          </a:p>
          <a:p>
            <a:pPr algn="just">
              <a:buNone/>
            </a:pPr>
            <a:endParaRPr lang="en-US" sz="2400" dirty="0"/>
          </a:p>
        </p:txBody>
      </p:sp>
      <p:sp>
        <p:nvSpPr>
          <p:cNvPr id="4" name="Date Placeholder 3"/>
          <p:cNvSpPr>
            <a:spLocks noGrp="1"/>
          </p:cNvSpPr>
          <p:nvPr>
            <p:ph type="dt" sz="half" idx="10"/>
          </p:nvPr>
        </p:nvSpPr>
        <p:spPr/>
        <p:txBody>
          <a:bodyPr/>
          <a:lstStyle/>
          <a:p>
            <a:fld id="{C9AC32AF-8122-488B-847E-BF626762CCE7}"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400" dirty="0"/>
              <a:t>The Impact of Content Marketing on Sales  (CO3)</a:t>
            </a:r>
          </a:p>
        </p:txBody>
      </p:sp>
      <p:pic>
        <p:nvPicPr>
          <p:cNvPr id="9" name="Picture 2" descr="NIET, Greater Noida: Cutoff, Placements, Courses, Fees, Admission 2022">
            <a:extLst>
              <a:ext uri="{FF2B5EF4-FFF2-40B4-BE49-F238E27FC236}">
                <a16:creationId xmlns:a16="http://schemas.microsoft.com/office/drawing/2014/main" id="{B1CDA732-3A3C-48CA-BB9B-346F8EE7D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4"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233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257800"/>
          </a:xfrm>
        </p:spPr>
        <p:txBody>
          <a:bodyPr>
            <a:normAutofit/>
          </a:bodyPr>
          <a:lstStyle/>
          <a:p>
            <a:pPr marL="0" indent="0">
              <a:buNone/>
            </a:pPr>
            <a:endParaRPr lang="en-US" dirty="0"/>
          </a:p>
          <a:p>
            <a:endParaRPr lang="en-US" dirty="0"/>
          </a:p>
          <a:p>
            <a:endParaRPr lang="en-US" dirty="0"/>
          </a:p>
          <a:p>
            <a:endParaRPr lang="en-US" dirty="0"/>
          </a:p>
          <a:p>
            <a:pPr algn="just">
              <a:lnSpc>
                <a:spcPct val="120000"/>
              </a:lnSpc>
              <a:buNone/>
            </a:pPr>
            <a:endParaRPr lang="en-US" sz="4800" dirty="0"/>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6A927B1B-154B-48D9-BFEC-B75B97C7ECA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400" dirty="0"/>
              <a:t>                               Daily Quiz</a:t>
            </a:r>
          </a:p>
        </p:txBody>
      </p:sp>
      <p:sp>
        <p:nvSpPr>
          <p:cNvPr id="2" name="Rectangle 1"/>
          <p:cNvSpPr/>
          <p:nvPr/>
        </p:nvSpPr>
        <p:spPr>
          <a:xfrm>
            <a:off x="448376" y="1524000"/>
            <a:ext cx="8238423" cy="4524315"/>
          </a:xfrm>
          <a:prstGeom prst="rect">
            <a:avLst/>
          </a:prstGeom>
        </p:spPr>
        <p:txBody>
          <a:bodyPr wrap="square">
            <a:spAutoFit/>
          </a:bodyPr>
          <a:lstStyle/>
          <a:p>
            <a:pPr marL="342900" indent="-342900" algn="just">
              <a:buFont typeface="Arial" panose="020B0604020202020204" pitchFamily="34" charset="0"/>
              <a:buChar char="•"/>
            </a:pPr>
            <a:r>
              <a:rPr lang="en-US" sz="2400" spc="-10" dirty="0">
                <a:latin typeface="Times New Roman" panose="02020603050405020304" pitchFamily="18" charset="0"/>
                <a:cs typeface="Times New Roman" panose="02020603050405020304" pitchFamily="18" charset="0"/>
              </a:rPr>
              <a:t>Content marketing </a:t>
            </a:r>
            <a:r>
              <a:rPr lang="en-US" sz="2400" dirty="0">
                <a:latin typeface="Times New Roman" panose="02020603050405020304" pitchFamily="18" charset="0"/>
                <a:cs typeface="Times New Roman" panose="02020603050405020304" pitchFamily="18" charset="0"/>
              </a:rPr>
              <a:t>is about </a:t>
            </a:r>
            <a:r>
              <a:rPr lang="en-US" sz="2400" spc="-5" dirty="0">
                <a:latin typeface="Times New Roman" panose="02020603050405020304" pitchFamily="18" charset="0"/>
                <a:cs typeface="Times New Roman" panose="02020603050405020304" pitchFamily="18" charset="0"/>
              </a:rPr>
              <a:t>sharing </a:t>
            </a:r>
            <a:r>
              <a:rPr lang="en-US" sz="2400" spc="-10" dirty="0">
                <a:latin typeface="Times New Roman" panose="02020603050405020304" pitchFamily="18" charset="0"/>
                <a:cs typeface="Times New Roman" panose="02020603050405020304" pitchFamily="18" charset="0"/>
              </a:rPr>
              <a:t>information </a:t>
            </a:r>
            <a:r>
              <a:rPr lang="en-US" sz="2400" spc="-5" dirty="0">
                <a:latin typeface="Times New Roman" panose="02020603050405020304" pitchFamily="18" charset="0"/>
                <a:cs typeface="Times New Roman" panose="02020603050405020304" pitchFamily="18" charset="0"/>
              </a:rPr>
              <a:t>that has </a:t>
            </a:r>
            <a:r>
              <a:rPr lang="en-US" sz="2400" spc="-10" dirty="0">
                <a:latin typeface="Times New Roman" panose="02020603050405020304" pitchFamily="18" charset="0"/>
                <a:cs typeface="Times New Roman" panose="02020603050405020304" pitchFamily="18" charset="0"/>
              </a:rPr>
              <a:t>real </a:t>
            </a:r>
            <a:r>
              <a:rPr lang="en-US" sz="2400" spc="-5" dirty="0">
                <a:latin typeface="Times New Roman" panose="02020603050405020304" pitchFamily="18" charset="0"/>
                <a:cs typeface="Times New Roman" panose="02020603050405020304" pitchFamily="18" charset="0"/>
              </a:rPr>
              <a:t>value </a:t>
            </a:r>
            <a:r>
              <a:rPr lang="en-US" sz="2400" spc="-15" dirty="0">
                <a:latin typeface="Times New Roman" panose="02020603050405020304" pitchFamily="18" charset="0"/>
                <a:cs typeface="Times New Roman" panose="02020603050405020304" pitchFamily="18" charset="0"/>
              </a:rPr>
              <a:t>to </a:t>
            </a:r>
            <a:r>
              <a:rPr lang="en-US" sz="2400" spc="-10" dirty="0">
                <a:latin typeface="Times New Roman" panose="02020603050405020304" pitchFamily="18" charset="0"/>
                <a:cs typeface="Times New Roman" panose="02020603050405020304" pitchFamily="18" charset="0"/>
              </a:rPr>
              <a:t>your </a:t>
            </a:r>
            <a:r>
              <a:rPr lang="en-US" sz="2400" spc="-15" dirty="0">
                <a:latin typeface="Times New Roman" panose="02020603050405020304" pitchFamily="18" charset="0"/>
                <a:cs typeface="Times New Roman" panose="02020603050405020304" pitchFamily="18" charset="0"/>
              </a:rPr>
              <a:t>target </a:t>
            </a:r>
            <a:r>
              <a:rPr lang="en-US" sz="2400" spc="-5" dirty="0">
                <a:latin typeface="Times New Roman" panose="02020603050405020304" pitchFamily="18" charset="0"/>
                <a:cs typeface="Times New Roman" panose="02020603050405020304" pitchFamily="18" charset="0"/>
              </a:rPr>
              <a:t>audience</a:t>
            </a:r>
            <a:r>
              <a:rPr lang="en-US" sz="2400" spc="15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spc="-5" dirty="0">
                <a:latin typeface="Times New Roman" panose="02020603050405020304" pitchFamily="18" charset="0"/>
                <a:cs typeface="Times New Roman" panose="02020603050405020304" pitchFamily="18" charset="0"/>
              </a:rPr>
              <a:t>educate </a:t>
            </a:r>
            <a:r>
              <a:rPr lang="en-US" sz="2400" spc="-10" dirty="0">
                <a:latin typeface="Times New Roman" panose="02020603050405020304" pitchFamily="18" charset="0"/>
                <a:cs typeface="Times New Roman" panose="02020603050405020304" pitchFamily="18" charset="0"/>
              </a:rPr>
              <a:t>your </a:t>
            </a:r>
            <a:r>
              <a:rPr lang="en-US" sz="2400" spc="-5" dirty="0">
                <a:latin typeface="Times New Roman" panose="02020603050405020304" pitchFamily="18" charset="0"/>
                <a:cs typeface="Times New Roman" panose="02020603050405020304" pitchFamily="18" charset="0"/>
              </a:rPr>
              <a:t>potential </a:t>
            </a:r>
            <a:r>
              <a:rPr lang="en-US" sz="2400" spc="-10" dirty="0">
                <a:latin typeface="Times New Roman" panose="02020603050405020304" pitchFamily="18" charset="0"/>
                <a:cs typeface="Times New Roman" panose="02020603050405020304" pitchFamily="18" charset="0"/>
              </a:rPr>
              <a:t>customers. (True/False)</a:t>
            </a:r>
          </a:p>
          <a:p>
            <a:pPr marL="457200" indent="-457200" algn="just">
              <a:buFont typeface="Arial" panose="020B0604020202020204" pitchFamily="34" charset="0"/>
              <a:buChar char="•"/>
            </a:pPr>
            <a:endParaRPr lang="en-US" sz="2400" spc="-1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spc="-10" dirty="0">
                <a:latin typeface="Times New Roman" panose="02020603050405020304" pitchFamily="18" charset="0"/>
                <a:cs typeface="Times New Roman" panose="02020603050405020304" pitchFamily="18" charset="0"/>
              </a:rPr>
              <a:t>Explain the impact of Content on Sales.</a:t>
            </a:r>
          </a:p>
          <a:p>
            <a:pPr marL="457200" indent="-457200" algn="just">
              <a:buFont typeface="Arial" panose="020B0604020202020204" pitchFamily="34" charset="0"/>
              <a:buChar char="•"/>
            </a:pPr>
            <a:endParaRPr lang="en-US" sz="2400" spc="-1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spc="-10" dirty="0">
                <a:latin typeface="Times New Roman" panose="02020603050405020304" pitchFamily="18" charset="0"/>
                <a:cs typeface="Times New Roman" panose="02020603050405020304" pitchFamily="18" charset="0"/>
              </a:rPr>
              <a:t>The buying process is guided by _____________</a:t>
            </a:r>
          </a:p>
          <a:p>
            <a:pPr marL="457200" indent="-457200" algn="just">
              <a:buFont typeface="Arial" panose="020B0604020202020204" pitchFamily="34" charset="0"/>
              <a:buChar char="•"/>
            </a:pPr>
            <a:endParaRPr lang="en-US" sz="2400" spc="-1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The goal of ________ </a:t>
            </a:r>
            <a:r>
              <a:rPr lang="en-US" sz="2400" dirty="0">
                <a:latin typeface="Times New Roman" panose="02020603050405020304" pitchFamily="18" charset="0"/>
                <a:cs typeface="Times New Roman" panose="02020603050405020304" pitchFamily="18" charset="0"/>
              </a:rPr>
              <a:t>is </a:t>
            </a:r>
            <a:r>
              <a:rPr lang="en-US" sz="2400" spc="-10" dirty="0">
                <a:latin typeface="Times New Roman" panose="02020603050405020304" pitchFamily="18" charset="0"/>
                <a:cs typeface="Times New Roman" panose="02020603050405020304" pitchFamily="18" charset="0"/>
              </a:rPr>
              <a:t>to </a:t>
            </a:r>
            <a:r>
              <a:rPr lang="en-US" sz="2400" spc="-5" dirty="0">
                <a:latin typeface="Times New Roman" panose="02020603050405020304" pitchFamily="18" charset="0"/>
                <a:cs typeface="Times New Roman" panose="02020603050405020304" pitchFamily="18" charset="0"/>
              </a:rPr>
              <a:t>increase </a:t>
            </a:r>
            <a:r>
              <a:rPr lang="en-US" sz="2400" dirty="0">
                <a:latin typeface="Times New Roman" panose="02020603050405020304" pitchFamily="18" charset="0"/>
                <a:cs typeface="Times New Roman" panose="02020603050405020304" pitchFamily="18" charset="0"/>
              </a:rPr>
              <a:t>the demand </a:t>
            </a:r>
            <a:r>
              <a:rPr lang="en-US" sz="2400" spc="-15" dirty="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a </a:t>
            </a:r>
            <a:r>
              <a:rPr lang="en-US" sz="2400" spc="-5" dirty="0">
                <a:latin typeface="Times New Roman" panose="02020603050405020304" pitchFamily="18" charset="0"/>
                <a:cs typeface="Times New Roman" panose="02020603050405020304" pitchFamily="18" charset="0"/>
              </a:rPr>
              <a:t>product or </a:t>
            </a:r>
            <a:r>
              <a:rPr lang="en-US" sz="2400" dirty="0">
                <a:latin typeface="Times New Roman" panose="02020603050405020304" pitchFamily="18" charset="0"/>
                <a:cs typeface="Times New Roman" panose="02020603050405020304" pitchFamily="18" charset="0"/>
              </a:rPr>
              <a:t>service </a:t>
            </a:r>
            <a:r>
              <a:rPr lang="en-US" sz="2400" spc="-5" dirty="0">
                <a:latin typeface="Times New Roman" panose="02020603050405020304" pitchFamily="18" charset="0"/>
                <a:cs typeface="Times New Roman" panose="02020603050405020304" pitchFamily="18" charset="0"/>
              </a:rPr>
              <a:t>through useful  </a:t>
            </a:r>
            <a:r>
              <a:rPr lang="en-US" sz="2400" spc="-10" dirty="0">
                <a:latin typeface="Times New Roman" panose="02020603050405020304" pitchFamily="18" charset="0"/>
                <a:cs typeface="Times New Roman" panose="02020603050405020304" pitchFamily="18" charset="0"/>
              </a:rPr>
              <a:t>information.</a:t>
            </a:r>
            <a:endParaRPr lang="en-US"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400" spc="-10" dirty="0">
              <a:latin typeface="Carlito"/>
            </a:endParaRPr>
          </a:p>
          <a:p>
            <a:pPr marL="457200" indent="-457200" algn="just">
              <a:buFont typeface="Arial" panose="020B0604020202020204" pitchFamily="34" charset="0"/>
              <a:buChar char="•"/>
            </a:pPr>
            <a:endParaRPr lang="en-US" sz="2400" dirty="0"/>
          </a:p>
        </p:txBody>
      </p:sp>
      <p:pic>
        <p:nvPicPr>
          <p:cNvPr id="9" name="Picture 2" descr="NIET, Greater Noida: Cutoff, Placements, Courses, Fees, Admission 2022">
            <a:extLst>
              <a:ext uri="{FF2B5EF4-FFF2-40B4-BE49-F238E27FC236}">
                <a16:creationId xmlns:a16="http://schemas.microsoft.com/office/drawing/2014/main" id="{9A4AA487-436F-4B4C-A910-05651F44E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555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200" b="1" dirty="0">
              <a:solidFill>
                <a:schemeClr val="tx1"/>
              </a:solidFill>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Search Marketing- SEM and SEO</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–III) </a:t>
            </a:r>
            <a:r>
              <a:rPr lang="en-US" sz="2800" dirty="0">
                <a:solidFill>
                  <a:prstClr val="black"/>
                </a:solidFill>
                <a:latin typeface="Calibri"/>
              </a:rPr>
              <a:t>Topic 2</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0"/>
            <a:ext cx="1581538" cy="906463"/>
          </a:xfrm>
          <a:prstGeom prst="rect">
            <a:avLst/>
          </a:prstGeom>
        </p:spPr>
      </p:pic>
      <p:sp>
        <p:nvSpPr>
          <p:cNvPr id="4" name="Date Placeholder 3">
            <a:extLst>
              <a:ext uri="{FF2B5EF4-FFF2-40B4-BE49-F238E27FC236}">
                <a16:creationId xmlns:a16="http://schemas.microsoft.com/office/drawing/2014/main" id="{64807129-E14F-DC4C-3CC8-6A7F65A0698F}"/>
              </a:ext>
            </a:extLst>
          </p:cNvPr>
          <p:cNvSpPr>
            <a:spLocks noGrp="1"/>
          </p:cNvSpPr>
          <p:nvPr>
            <p:ph type="dt" sz="half" idx="10"/>
          </p:nvPr>
        </p:nvSpPr>
        <p:spPr/>
        <p:txBody>
          <a:bodyPr/>
          <a:lstStyle/>
          <a:p>
            <a:fld id="{44FE588E-707E-41E2-8363-42878DA8DD56}" type="datetime1">
              <a:rPr lang="en-US" smtClean="0"/>
              <a:t>28-May-24</a:t>
            </a:fld>
            <a:endParaRPr lang="en-US"/>
          </a:p>
        </p:txBody>
      </p:sp>
      <p:sp>
        <p:nvSpPr>
          <p:cNvPr id="6" name="Footer Placeholder 5">
            <a:extLst>
              <a:ext uri="{FF2B5EF4-FFF2-40B4-BE49-F238E27FC236}">
                <a16:creationId xmlns:a16="http://schemas.microsoft.com/office/drawing/2014/main" id="{E7871A75-40DF-B88D-5122-44A89BC3C6DA}"/>
              </a:ext>
            </a:extLst>
          </p:cNvPr>
          <p:cNvSpPr>
            <a:spLocks noGrp="1"/>
          </p:cNvSpPr>
          <p:nvPr>
            <p:ph type="ftr" sz="quarter" idx="11"/>
          </p:nvPr>
        </p:nvSpPr>
        <p:spPr/>
        <p:txBody>
          <a:bodyPr/>
          <a:lstStyle/>
          <a:p>
            <a:r>
              <a:rPr lang="sv-SE"/>
              <a:t>Digital Marketing               Unit 3</a:t>
            </a:r>
            <a:endParaRPr lang="en-US" dirty="0"/>
          </a:p>
        </p:txBody>
      </p:sp>
      <p:sp>
        <p:nvSpPr>
          <p:cNvPr id="7" name="Slide Number Placeholder 6">
            <a:extLst>
              <a:ext uri="{FF2B5EF4-FFF2-40B4-BE49-F238E27FC236}">
                <a16:creationId xmlns:a16="http://schemas.microsoft.com/office/drawing/2014/main" id="{3A19D632-2C9C-92FD-DD20-2ADD172160FD}"/>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4015916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7467600" cy="48006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Content marketing uses pieces of content, such as blogs, eBooks, newsletters, and videos, to deliver information across all stages of the marketing funnel. Through this, marketers educate their audience in the hopes of future conversions. </a:t>
            </a:r>
          </a:p>
        </p:txBody>
      </p:sp>
      <p:sp>
        <p:nvSpPr>
          <p:cNvPr id="4" name="Date Placeholder 3"/>
          <p:cNvSpPr>
            <a:spLocks noGrp="1"/>
          </p:cNvSpPr>
          <p:nvPr>
            <p:ph type="dt" sz="half" idx="10"/>
          </p:nvPr>
        </p:nvSpPr>
        <p:spPr/>
        <p:txBody>
          <a:bodyPr/>
          <a:lstStyle/>
          <a:p>
            <a:fld id="{2464FCAB-ED79-437F-857A-324B0DB4E7FE}"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000" b="1" dirty="0"/>
              <a:t>                                        </a:t>
            </a:r>
            <a:r>
              <a:rPr lang="en-US" sz="2400" dirty="0"/>
              <a:t>Recap</a:t>
            </a:r>
          </a:p>
        </p:txBody>
      </p:sp>
      <p:pic>
        <p:nvPicPr>
          <p:cNvPr id="9" name="Picture 2" descr="NIET, Greater Noida: Cutoff, Placements, Courses, Fees, Admission 2022">
            <a:extLst>
              <a:ext uri="{FF2B5EF4-FFF2-40B4-BE49-F238E27FC236}">
                <a16:creationId xmlns:a16="http://schemas.microsoft.com/office/drawing/2014/main" id="{CCC49C54-D3FF-470C-8C0F-90A075E7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383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0200"/>
            <a:ext cx="8763000" cy="4572000"/>
          </a:xfrm>
        </p:spPr>
        <p:txBody>
          <a:bodyPr>
            <a:normAutofit/>
          </a:bodyPr>
          <a:lstStyle/>
          <a:p>
            <a:r>
              <a:rPr lang="en-US" sz="2400" dirty="0">
                <a:latin typeface="Times New Roman" panose="02020603050405020304" pitchFamily="18" charset="0"/>
                <a:cs typeface="Times New Roman" panose="02020603050405020304" pitchFamily="18" charset="0"/>
              </a:rPr>
              <a:t>Students will understand the relevance of search engine marketing.</a:t>
            </a:r>
          </a:p>
          <a:p>
            <a:r>
              <a:rPr lang="en-US" sz="2400" dirty="0">
                <a:latin typeface="Times New Roman" panose="02020603050405020304" pitchFamily="18" charset="0"/>
                <a:cs typeface="Times New Roman" panose="02020603050405020304" pitchFamily="18" charset="0"/>
              </a:rPr>
              <a:t>Students will get basic knowledge of SEO and PPC.</a:t>
            </a:r>
          </a:p>
        </p:txBody>
      </p:sp>
      <p:sp>
        <p:nvSpPr>
          <p:cNvPr id="4" name="Date Placeholder 3"/>
          <p:cNvSpPr>
            <a:spLocks noGrp="1"/>
          </p:cNvSpPr>
          <p:nvPr>
            <p:ph type="dt" sz="half" idx="10"/>
          </p:nvPr>
        </p:nvSpPr>
        <p:spPr/>
        <p:txBody>
          <a:bodyPr/>
          <a:lstStyle/>
          <a:p>
            <a:fld id="{FC80D40C-B7A2-481B-B3AF-28014635EC20}"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Session Objective </a:t>
            </a:r>
          </a:p>
        </p:txBody>
      </p:sp>
      <p:pic>
        <p:nvPicPr>
          <p:cNvPr id="9" name="Picture 2" descr="NIET, Greater Noida: Cutoff, Placements, Courses, Fees, Admission 2022">
            <a:extLst>
              <a:ext uri="{FF2B5EF4-FFF2-40B4-BE49-F238E27FC236}">
                <a16:creationId xmlns:a16="http://schemas.microsoft.com/office/drawing/2014/main" id="{8F51BDF8-86D8-4FCC-A071-024C0B8CD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211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349374"/>
            <a:ext cx="7772400" cy="4343400"/>
          </a:xfrm>
        </p:spPr>
        <p:txBody>
          <a:bodyPr>
            <a:normAutofit/>
          </a:bodyPr>
          <a:lstStyle/>
          <a:p>
            <a:pPr algn="just"/>
            <a:r>
              <a:rPr lang="en-US" sz="2400" dirty="0">
                <a:latin typeface="Times New Roman" panose="02020603050405020304" pitchFamily="18" charset="0"/>
                <a:cs typeface="Times New Roman" panose="02020603050405020304" pitchFamily="18" charset="0"/>
              </a:rPr>
              <a:t>Search Marketing is a tactic used to gain online presence and traffic via paid and unpaid strategies on search engines such as Google, Bing, and Yahoo.</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Visualize the last time you searched for something whether that be on Google, Yahoo, or Bing. </a:t>
            </a:r>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43314469-9834-46D2-8E0C-CC6A28007291}"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Marketing (CO3)</a:t>
            </a:r>
          </a:p>
        </p:txBody>
      </p:sp>
      <p:pic>
        <p:nvPicPr>
          <p:cNvPr id="9" name="Picture 2" descr="NIET, Greater Noida: Cutoff, Placements, Courses, Fees, Admission 2022">
            <a:extLst>
              <a:ext uri="{FF2B5EF4-FFF2-40B4-BE49-F238E27FC236}">
                <a16:creationId xmlns:a16="http://schemas.microsoft.com/office/drawing/2014/main" id="{D6508517-9C9F-46AB-8725-ADBC161BF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2" y="1113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112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0"/>
            <a:ext cx="8839200" cy="3429000"/>
          </a:xfrm>
        </p:spPr>
        <p:txBody>
          <a:bodyPr>
            <a:normAutofit/>
          </a:bodyPr>
          <a:lstStyle/>
          <a:p>
            <a:pPr algn="just"/>
            <a:r>
              <a:rPr lang="en-US" sz="2400" dirty="0">
                <a:latin typeface="Times New Roman" panose="02020603050405020304" pitchFamily="18" charset="0"/>
                <a:cs typeface="Times New Roman" panose="02020603050405020304" pitchFamily="18" charset="0"/>
              </a:rPr>
              <a:t>The text you typed into that small search box is called your “search query,” which then directs you to a page similar to the image below. This page is known as a SERP or Search Engine Results Page.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Various studies have found that the higher you are on the SERPS the more likely you are to gain traffic to your website. But the question is how does Google determine who gets these top placements? This is where search marketing comes into play.</a:t>
            </a:r>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B717AD09-8305-4513-95A5-9F1CF1BC8453}"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Marketing (CO3)</a:t>
            </a:r>
          </a:p>
        </p:txBody>
      </p:sp>
      <p:pic>
        <p:nvPicPr>
          <p:cNvPr id="9" name="Picture 2" descr="NIET, Greater Noida: Cutoff, Placements, Courses, Fees, Admission 2022">
            <a:extLst>
              <a:ext uri="{FF2B5EF4-FFF2-40B4-BE49-F238E27FC236}">
                <a16:creationId xmlns:a16="http://schemas.microsoft.com/office/drawing/2014/main" id="{D6508517-9C9F-46AB-8725-ADBC161BF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2" y="1113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45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C914B5F-D4FF-4F4F-A8BB-B41227710B4B}"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Marketing (CO3)</a:t>
            </a:r>
          </a:p>
        </p:txBody>
      </p:sp>
      <p:pic>
        <p:nvPicPr>
          <p:cNvPr id="9" name="Content Placeholder 8"/>
          <p:cNvPicPr>
            <a:picLocks noGrp="1" noChangeAspect="1"/>
          </p:cNvPicPr>
          <p:nvPr>
            <p:ph idx="1"/>
          </p:nvPr>
        </p:nvPicPr>
        <p:blipFill>
          <a:blip r:embed="rId2"/>
          <a:stretch>
            <a:fillRect/>
          </a:stretch>
        </p:blipFill>
        <p:spPr>
          <a:xfrm>
            <a:off x="762000" y="1720056"/>
            <a:ext cx="7620000" cy="4286250"/>
          </a:xfrm>
          <a:prstGeom prst="rect">
            <a:avLst/>
          </a:prstGeom>
        </p:spPr>
      </p:pic>
      <p:pic>
        <p:nvPicPr>
          <p:cNvPr id="10" name="Picture 2" descr="NIET, Greater Noida: Cutoff, Placements, Courses, Fees, Admission 2022">
            <a:extLst>
              <a:ext uri="{FF2B5EF4-FFF2-40B4-BE49-F238E27FC236}">
                <a16:creationId xmlns:a16="http://schemas.microsoft.com/office/drawing/2014/main" id="{EB846FD3-7B40-4B2E-AA41-636D74A00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96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371600"/>
            <a:ext cx="8763000" cy="4495800"/>
          </a:xfrm>
        </p:spPr>
        <p:txBody>
          <a:bodyPr>
            <a:normAutofit fontScale="92500"/>
          </a:bodyPr>
          <a:lstStyle/>
          <a:p>
            <a:pPr marL="0" indent="0">
              <a:buNone/>
            </a:pPr>
            <a:r>
              <a:rPr lang="en-US" sz="2400" dirty="0">
                <a:latin typeface="Times New Roman" panose="02020603050405020304" pitchFamily="18" charset="0"/>
                <a:cs typeface="Times New Roman" panose="02020603050405020304" pitchFamily="18" charset="0"/>
              </a:rPr>
              <a:t>Search Marketing is divided into two main categories:</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SEO</a:t>
            </a:r>
            <a:r>
              <a:rPr lang="en-US" sz="2400" dirty="0">
                <a:latin typeface="Times New Roman" panose="02020603050405020304" pitchFamily="18" charset="0"/>
                <a:cs typeface="Times New Roman" panose="02020603050405020304" pitchFamily="18" charset="0"/>
              </a:rPr>
              <a:t> (Search Engine Optimization): Gaining search engine listings via unpaid tactics.</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PPC </a:t>
            </a:r>
            <a:r>
              <a:rPr lang="en-US" sz="2400" dirty="0">
                <a:latin typeface="Times New Roman" panose="02020603050405020304" pitchFamily="18" charset="0"/>
                <a:cs typeface="Times New Roman" panose="02020603050405020304" pitchFamily="18" charset="0"/>
              </a:rPr>
              <a:t>(Pay-per-click or paid advertising): Gaining search engine listings via paid tactics.</a:t>
            </a:r>
          </a:p>
          <a:p>
            <a:pPr marL="0" indent="0">
              <a:buNone/>
            </a:pPr>
            <a:endParaRPr lang="en-US" sz="2400" dirty="0">
              <a:latin typeface="Times New Roman" panose="02020603050405020304" pitchFamily="18" charset="0"/>
              <a:cs typeface="Times New Roman" panose="02020603050405020304" pitchFamily="18" charset="0"/>
            </a:endParaRPr>
          </a:p>
          <a:p>
            <a:r>
              <a:rPr lang="en-IN" sz="2400" b="1" dirty="0"/>
              <a:t>SEO</a:t>
            </a:r>
            <a:r>
              <a:rPr lang="en-IN" sz="2400" dirty="0"/>
              <a:t> - An approach that uses organic methods to appear in search results.</a:t>
            </a:r>
          </a:p>
          <a:p>
            <a:r>
              <a:rPr lang="en-IN" sz="2400" b="1" dirty="0"/>
              <a:t>SEM</a:t>
            </a:r>
            <a:r>
              <a:rPr lang="en-IN" sz="2400" dirty="0"/>
              <a:t> - An approach that uses paid methods to appear in search results.</a:t>
            </a:r>
          </a:p>
          <a:p>
            <a:pPr marL="0" indent="0">
              <a:buNone/>
            </a:pPr>
            <a:endParaRPr lang="en-US" sz="2400" dirty="0">
              <a:latin typeface="Times New Roman" panose="02020603050405020304" pitchFamily="18" charset="0"/>
              <a:cs typeface="Times New Roman" panose="02020603050405020304" pitchFamily="18" charset="0"/>
            </a:endParaRPr>
          </a:p>
          <a:p>
            <a:pPr marL="0" indent="0">
              <a:lnSpc>
                <a:spcPct val="100000"/>
              </a:lnSpc>
              <a:spcBef>
                <a:spcPts val="55"/>
              </a:spcBef>
              <a:buNone/>
            </a:pPr>
            <a:endParaRPr lang="en-US" dirty="0">
              <a:latin typeface="Carlito"/>
              <a:cs typeface="Carlito"/>
            </a:endParaRPr>
          </a:p>
          <a:p>
            <a:pPr algn="just">
              <a:buNone/>
            </a:pPr>
            <a:endParaRPr lang="en-US" sz="2000" dirty="0"/>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9124CAB9-7C4D-4297-B86A-492C174421D0}"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Marketing (CO3)</a:t>
            </a:r>
          </a:p>
        </p:txBody>
      </p:sp>
      <p:pic>
        <p:nvPicPr>
          <p:cNvPr id="9" name="Picture 2" descr="NIET, Greater Noida: Cutoff, Placements, Courses, Fees, Admission 2022">
            <a:extLst>
              <a:ext uri="{FF2B5EF4-FFF2-40B4-BE49-F238E27FC236}">
                <a16:creationId xmlns:a16="http://schemas.microsoft.com/office/drawing/2014/main" id="{2E6DE7ED-BE15-4E63-8326-6C3EB0ADB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084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49901720"/>
              </p:ext>
            </p:extLst>
          </p:nvPr>
        </p:nvGraphicFramePr>
        <p:xfrm>
          <a:off x="190500" y="1135760"/>
          <a:ext cx="8763000" cy="4766618"/>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154334">
                  <a:extLst>
                    <a:ext uri="{9D8B030D-6E8A-4147-A177-3AD203B41FA5}">
                      <a16:colId xmlns:a16="http://schemas.microsoft.com/office/drawing/2014/main" val="20001"/>
                    </a:ext>
                  </a:extLst>
                </a:gridCol>
              </a:tblGrid>
              <a:tr h="410663">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val="10000"/>
                  </a:ext>
                </a:extLst>
              </a:tr>
              <a:tr h="483995">
                <a:tc>
                  <a:txBody>
                    <a:bodyPr/>
                    <a:lstStyle/>
                    <a:p>
                      <a:r>
                        <a:rPr lang="en-US" sz="2000" b="0" dirty="0">
                          <a:latin typeface="+mn-lt"/>
                          <a:cs typeface="Times New Roman" pitchFamily="18" charset="0"/>
                        </a:rPr>
                        <a:t>20.</a:t>
                      </a:r>
                    </a:p>
                  </a:txBody>
                  <a:tcPr/>
                </a:tc>
                <a:tc>
                  <a:txBody>
                    <a:bodyPr/>
                    <a:lstStyle/>
                    <a:p>
                      <a:r>
                        <a:rPr lang="en-US" sz="2000" b="0" dirty="0">
                          <a:latin typeface="+mn-lt"/>
                          <a:cs typeface="Times New Roman" pitchFamily="18" charset="0"/>
                        </a:rPr>
                        <a:t>Lecture related to topic</a:t>
                      </a:r>
                    </a:p>
                  </a:txBody>
                  <a:tcPr/>
                </a:tc>
                <a:extLst>
                  <a:ext uri="{0D108BD9-81ED-4DB2-BD59-A6C34878D82A}">
                    <a16:rowId xmlns:a16="http://schemas.microsoft.com/office/drawing/2014/main" val="10001"/>
                  </a:ext>
                </a:extLst>
              </a:tr>
              <a:tr h="483995">
                <a:tc>
                  <a:txBody>
                    <a:bodyPr/>
                    <a:lstStyle/>
                    <a:p>
                      <a:r>
                        <a:rPr lang="en-US" sz="2000" b="0" dirty="0">
                          <a:latin typeface="+mn-lt"/>
                          <a:cs typeface="Times New Roman" pitchFamily="18" charset="0"/>
                        </a:rPr>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dk1"/>
                          </a:solidFill>
                          <a:effectLst/>
                          <a:uLnTx/>
                          <a:uFillTx/>
                          <a:latin typeface="+mn-lt"/>
                          <a:cs typeface="Times New Roman" pitchFamily="18" charset="0"/>
                        </a:rPr>
                        <a:t>Daily Quiz</a:t>
                      </a:r>
                    </a:p>
                  </a:txBody>
                  <a:tcPr/>
                </a:tc>
                <a:extLst>
                  <a:ext uri="{0D108BD9-81ED-4DB2-BD59-A6C34878D82A}">
                    <a16:rowId xmlns:a16="http://schemas.microsoft.com/office/drawing/2014/main" val="10002"/>
                  </a:ext>
                </a:extLst>
              </a:tr>
              <a:tr h="483995">
                <a:tc>
                  <a:txBody>
                    <a:bodyPr/>
                    <a:lstStyle/>
                    <a:p>
                      <a:r>
                        <a:rPr lang="en-US" sz="2000" b="0" dirty="0">
                          <a:latin typeface="+mn-lt"/>
                          <a:cs typeface="Times New Roman" pitchFamily="18" charset="0"/>
                        </a:rPr>
                        <a:t>22.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Weekly Assignment</a:t>
                      </a:r>
                    </a:p>
                  </a:txBody>
                  <a:tcPr/>
                </a:tc>
                <a:extLst>
                  <a:ext uri="{0D108BD9-81ED-4DB2-BD59-A6C34878D82A}">
                    <a16:rowId xmlns:a16="http://schemas.microsoft.com/office/drawing/2014/main" val="10003"/>
                  </a:ext>
                </a:extLst>
              </a:tr>
              <a:tr h="483995">
                <a:tc>
                  <a:txBody>
                    <a:bodyPr/>
                    <a:lstStyle/>
                    <a:p>
                      <a:r>
                        <a:rPr lang="en-US" sz="2000" b="0" dirty="0">
                          <a:latin typeface="+mn-lt"/>
                          <a:cs typeface="Times New Roman" pitchFamily="18" charset="0"/>
                        </a:rPr>
                        <a:t>23.</a:t>
                      </a:r>
                    </a:p>
                  </a:txBody>
                  <a:tcPr/>
                </a:tc>
                <a:tc>
                  <a:txBody>
                    <a:bodyPr/>
                    <a:lstStyle/>
                    <a:p>
                      <a:r>
                        <a:rPr lang="en-US" sz="2000" b="0" dirty="0">
                          <a:latin typeface="+mn-lt"/>
                          <a:cs typeface="Times New Roman" pitchFamily="18" charset="0"/>
                        </a:rPr>
                        <a:t>Topic Links</a:t>
                      </a:r>
                    </a:p>
                  </a:txBody>
                  <a:tcPr/>
                </a:tc>
                <a:extLst>
                  <a:ext uri="{0D108BD9-81ED-4DB2-BD59-A6C34878D82A}">
                    <a16:rowId xmlns:a16="http://schemas.microsoft.com/office/drawing/2014/main" val="10004"/>
                  </a:ext>
                </a:extLst>
              </a:tr>
              <a:tr h="483995">
                <a:tc>
                  <a:txBody>
                    <a:bodyPr/>
                    <a:lstStyle/>
                    <a:p>
                      <a:r>
                        <a:rPr lang="en-US" sz="2000" b="0" dirty="0">
                          <a:latin typeface="+mn-lt"/>
                          <a:cs typeface="Times New Roman" pitchFamily="18" charset="0"/>
                        </a:rPr>
                        <a:t>24.</a:t>
                      </a:r>
                    </a:p>
                  </a:txBody>
                  <a:tcPr/>
                </a:tc>
                <a:tc>
                  <a:txBody>
                    <a:bodyPr/>
                    <a:lstStyle/>
                    <a:p>
                      <a:r>
                        <a:rPr lang="en-US" sz="2000" b="0" dirty="0">
                          <a:latin typeface="+mn-lt"/>
                          <a:cs typeface="Times New Roman" pitchFamily="18" charset="0"/>
                        </a:rPr>
                        <a:t>MCQs</a:t>
                      </a:r>
                    </a:p>
                  </a:txBody>
                  <a:tcPr/>
                </a:tc>
                <a:extLst>
                  <a:ext uri="{0D108BD9-81ED-4DB2-BD59-A6C34878D82A}">
                    <a16:rowId xmlns:a16="http://schemas.microsoft.com/office/drawing/2014/main" val="10005"/>
                  </a:ext>
                </a:extLst>
              </a:tr>
              <a:tr h="483995">
                <a:tc>
                  <a:txBody>
                    <a:bodyPr/>
                    <a:lstStyle/>
                    <a:p>
                      <a:r>
                        <a:rPr lang="en-US" sz="2000" b="0" dirty="0">
                          <a:latin typeface="+mn-lt"/>
                          <a:cs typeface="Times New Roman" pitchFamily="18" charset="0"/>
                        </a:rPr>
                        <a:t>25.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n-lt"/>
                          <a:cs typeface="Times New Roman" pitchFamily="18" charset="0"/>
                        </a:rPr>
                        <a:t>Glossary Questions</a:t>
                      </a:r>
                    </a:p>
                  </a:txBody>
                  <a:tcPr/>
                </a:tc>
                <a:extLst>
                  <a:ext uri="{0D108BD9-81ED-4DB2-BD59-A6C34878D82A}">
                    <a16:rowId xmlns:a16="http://schemas.microsoft.com/office/drawing/2014/main" val="10006"/>
                  </a:ext>
                </a:extLst>
              </a:tr>
              <a:tr h="483995">
                <a:tc>
                  <a:txBody>
                    <a:bodyPr/>
                    <a:lstStyle/>
                    <a:p>
                      <a:r>
                        <a:rPr lang="en-US" sz="2000" b="0" dirty="0">
                          <a:latin typeface="+mn-lt"/>
                          <a:cs typeface="Times New Roman" pitchFamily="18" charset="0"/>
                        </a:rPr>
                        <a:t>26.</a:t>
                      </a:r>
                    </a:p>
                  </a:txBody>
                  <a:tcPr/>
                </a:tc>
                <a:tc>
                  <a:txBody>
                    <a:bodyPr/>
                    <a:lstStyle/>
                    <a:p>
                      <a:r>
                        <a:rPr lang="en-US" sz="2000" b="0" dirty="0">
                          <a:latin typeface="+mn-lt"/>
                          <a:cs typeface="Times New Roman" pitchFamily="18" charset="0"/>
                        </a:rPr>
                        <a:t>Old question papers</a:t>
                      </a:r>
                    </a:p>
                  </a:txBody>
                  <a:tcPr/>
                </a:tc>
                <a:extLst>
                  <a:ext uri="{0D108BD9-81ED-4DB2-BD59-A6C34878D82A}">
                    <a16:rowId xmlns:a16="http://schemas.microsoft.com/office/drawing/2014/main" val="10007"/>
                  </a:ext>
                </a:extLst>
              </a:tr>
              <a:tr h="483995">
                <a:tc>
                  <a:txBody>
                    <a:bodyPr/>
                    <a:lstStyle/>
                    <a:p>
                      <a:r>
                        <a:rPr lang="en-US" sz="2000" b="0" dirty="0">
                          <a:latin typeface="+mn-lt"/>
                          <a:cs typeface="Times New Roman" pitchFamily="18" charset="0"/>
                        </a:rPr>
                        <a:t>27.</a:t>
                      </a:r>
                    </a:p>
                  </a:txBody>
                  <a:tcPr/>
                </a:tc>
                <a:tc>
                  <a:txBody>
                    <a:bodyPr/>
                    <a:lstStyle/>
                    <a:p>
                      <a:r>
                        <a:rPr lang="en-US" sz="2000" b="0" dirty="0">
                          <a:latin typeface="+mn-lt"/>
                          <a:cs typeface="Times New Roman" pitchFamily="18" charset="0"/>
                        </a:rPr>
                        <a:t>Expected Questions</a:t>
                      </a:r>
                    </a:p>
                  </a:txBody>
                  <a:tcPr/>
                </a:tc>
                <a:extLst>
                  <a:ext uri="{0D108BD9-81ED-4DB2-BD59-A6C34878D82A}">
                    <a16:rowId xmlns:a16="http://schemas.microsoft.com/office/drawing/2014/main" val="10008"/>
                  </a:ext>
                </a:extLst>
              </a:tr>
              <a:tr h="483995">
                <a:tc>
                  <a:txBody>
                    <a:bodyPr/>
                    <a:lstStyle/>
                    <a:p>
                      <a:r>
                        <a:rPr lang="en-US" sz="2000" b="0" dirty="0">
                          <a:latin typeface="+mn-lt"/>
                          <a:cs typeface="Times New Roman" pitchFamily="18" charset="0"/>
                        </a:rPr>
                        <a:t>28.</a:t>
                      </a:r>
                    </a:p>
                  </a:txBody>
                  <a:tcPr/>
                </a:tc>
                <a:tc>
                  <a:txBody>
                    <a:bodyPr/>
                    <a:lstStyle/>
                    <a:p>
                      <a:r>
                        <a:rPr lang="en-US" sz="2000" b="0" dirty="0">
                          <a:latin typeface="+mn-lt"/>
                          <a:cs typeface="Times New Roman" pitchFamily="18" charset="0"/>
                        </a:rPr>
                        <a:t>Recap of unit</a:t>
                      </a:r>
                    </a:p>
                  </a:txBody>
                  <a:tcPr/>
                </a:tc>
                <a:extLst>
                  <a:ext uri="{0D108BD9-81ED-4DB2-BD59-A6C34878D82A}">
                    <a16:rowId xmlns:a16="http://schemas.microsoft.com/office/drawing/2014/main" val="10009"/>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Title 1"/>
          <p:cNvSpPr txBox="1">
            <a:spLocks/>
          </p:cNvSpPr>
          <p:nvPr/>
        </p:nvSpPr>
        <p:spPr>
          <a:xfrm>
            <a:off x="1371600" y="-205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itchFamily="18" charset="0"/>
              </a:rPr>
              <a:t>Index/Content</a:t>
            </a:r>
          </a:p>
        </p:txBody>
      </p:sp>
      <p:sp>
        <p:nvSpPr>
          <p:cNvPr id="10" name="Date Placeholder 9"/>
          <p:cNvSpPr>
            <a:spLocks noGrp="1"/>
          </p:cNvSpPr>
          <p:nvPr>
            <p:ph type="dt" sz="half" idx="10"/>
          </p:nvPr>
        </p:nvSpPr>
        <p:spPr/>
        <p:txBody>
          <a:bodyPr/>
          <a:lstStyle/>
          <a:p>
            <a:fld id="{452637E8-D841-4986-B8BF-71AA13147296}" type="datetime1">
              <a:rPr lang="en-US" smtClean="0"/>
              <a:t>28-May-24</a:t>
            </a:fld>
            <a:endParaRPr lang="en-US" dirty="0"/>
          </a:p>
        </p:txBody>
      </p:sp>
      <p:sp>
        <p:nvSpPr>
          <p:cNvPr id="11" name="Footer Placeholder 10"/>
          <p:cNvSpPr>
            <a:spLocks noGrp="1"/>
          </p:cNvSpPr>
          <p:nvPr>
            <p:ph type="ftr" sz="quarter" idx="11"/>
          </p:nvPr>
        </p:nvSpPr>
        <p:spPr>
          <a:xfrm>
            <a:off x="1524000" y="6356350"/>
            <a:ext cx="6324600" cy="365125"/>
          </a:xfrm>
        </p:spPr>
        <p:txBody>
          <a:bodyPr/>
          <a:lstStyle/>
          <a:p>
            <a:r>
              <a:rPr lang="en-US"/>
              <a:t>Digital Marketing               Unit 3</a:t>
            </a:r>
            <a:endParaRPr lang="en-US" dirty="0"/>
          </a:p>
        </p:txBody>
      </p:sp>
      <p:pic>
        <p:nvPicPr>
          <p:cNvPr id="12"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981200"/>
            <a:ext cx="8305800" cy="4191000"/>
          </a:xfrm>
        </p:spPr>
        <p:txBody>
          <a:bodyPr>
            <a:normAutofit/>
          </a:bodyPr>
          <a:lstStyle/>
          <a:p>
            <a:pPr marL="0" indent="0">
              <a:lnSpc>
                <a:spcPct val="100000"/>
              </a:lnSpc>
              <a:spcBef>
                <a:spcPts val="770"/>
              </a:spcBef>
              <a:buNone/>
            </a:pPr>
            <a:r>
              <a:rPr lang="en-US" sz="2400" spc="-5" dirty="0">
                <a:latin typeface="Times New Roman" panose="02020603050405020304" pitchFamily="18" charset="0"/>
                <a:cs typeface="Times New Roman" panose="02020603050405020304" pitchFamily="18" charset="0"/>
              </a:rPr>
              <a:t>2 types of </a:t>
            </a:r>
            <a:r>
              <a:rPr lang="en-US" sz="2400" spc="-10" dirty="0">
                <a:latin typeface="Times New Roman" panose="02020603050405020304" pitchFamily="18" charset="0"/>
                <a:cs typeface="Times New Roman" panose="02020603050405020304" pitchFamily="18" charset="0"/>
              </a:rPr>
              <a:t>the </a:t>
            </a:r>
            <a:r>
              <a:rPr lang="en-US" sz="2400" spc="-15" dirty="0">
                <a:latin typeface="Times New Roman" panose="02020603050405020304" pitchFamily="18" charset="0"/>
                <a:cs typeface="Times New Roman" panose="02020603050405020304" pitchFamily="18" charset="0"/>
              </a:rPr>
              <a:t>Search</a:t>
            </a:r>
            <a:r>
              <a:rPr lang="en-US" sz="2400" spc="7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Marketing</a:t>
            </a:r>
          </a:p>
          <a:p>
            <a:pPr marL="0" indent="0">
              <a:lnSpc>
                <a:spcPct val="100000"/>
              </a:lnSpc>
              <a:spcBef>
                <a:spcPts val="770"/>
              </a:spcBef>
              <a:buNone/>
            </a:pPr>
            <a:endParaRPr lang="en-US" sz="2400" dirty="0">
              <a:latin typeface="Times New Roman" panose="02020603050405020304" pitchFamily="18" charset="0"/>
              <a:cs typeface="Times New Roman" panose="02020603050405020304" pitchFamily="18" charset="0"/>
            </a:endParaRPr>
          </a:p>
          <a:p>
            <a:pPr marL="330200" indent="-280035">
              <a:lnSpc>
                <a:spcPct val="100000"/>
              </a:lnSpc>
              <a:spcBef>
                <a:spcPts val="675"/>
              </a:spcBef>
              <a:buSzPct val="96428"/>
              <a:buFont typeface="Wingdings"/>
              <a:buChar char=""/>
              <a:tabLst>
                <a:tab pos="330835" algn="l"/>
              </a:tabLst>
            </a:pPr>
            <a:r>
              <a:rPr lang="en-US" sz="2400" spc="-10" dirty="0">
                <a:latin typeface="Times New Roman" panose="02020603050405020304" pitchFamily="18" charset="0"/>
                <a:cs typeface="Times New Roman" panose="02020603050405020304" pitchFamily="18" charset="0"/>
              </a:rPr>
              <a:t>SEM </a:t>
            </a:r>
            <a:r>
              <a:rPr lang="en-US" sz="2400" spc="-5"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search </a:t>
            </a:r>
            <a:r>
              <a:rPr lang="en-US" sz="2400" spc="-5" dirty="0">
                <a:latin typeface="Times New Roman" panose="02020603050405020304" pitchFamily="18" charset="0"/>
                <a:cs typeface="Times New Roman" panose="02020603050405020304" pitchFamily="18" charset="0"/>
              </a:rPr>
              <a:t>engine</a:t>
            </a:r>
            <a:r>
              <a:rPr lang="en-US" sz="2400" spc="4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marketing</a:t>
            </a:r>
            <a:endParaRPr lang="en-US" sz="2400" dirty="0">
              <a:latin typeface="Times New Roman" panose="02020603050405020304" pitchFamily="18" charset="0"/>
              <a:cs typeface="Times New Roman" panose="02020603050405020304" pitchFamily="18" charset="0"/>
            </a:endParaRPr>
          </a:p>
          <a:p>
            <a:pPr marL="330200" indent="-280035">
              <a:lnSpc>
                <a:spcPct val="100000"/>
              </a:lnSpc>
              <a:spcBef>
                <a:spcPts val="660"/>
              </a:spcBef>
              <a:buSzPct val="96428"/>
              <a:buFont typeface="Wingdings"/>
              <a:buChar char=""/>
              <a:tabLst>
                <a:tab pos="330835" algn="l"/>
              </a:tabLst>
            </a:pPr>
            <a:r>
              <a:rPr lang="en-US" sz="2400" spc="-25" dirty="0">
                <a:latin typeface="Times New Roman" panose="02020603050405020304" pitchFamily="18" charset="0"/>
                <a:cs typeface="Times New Roman" panose="02020603050405020304" pitchFamily="18" charset="0"/>
              </a:rPr>
              <a:t>SEO </a:t>
            </a:r>
            <a:r>
              <a:rPr lang="en-US" sz="2400" spc="-5"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search </a:t>
            </a:r>
            <a:r>
              <a:rPr lang="en-US" sz="2400" spc="-5" dirty="0">
                <a:latin typeface="Times New Roman" panose="02020603050405020304" pitchFamily="18" charset="0"/>
                <a:cs typeface="Times New Roman" panose="02020603050405020304" pitchFamily="18" charset="0"/>
              </a:rPr>
              <a:t>engine</a:t>
            </a:r>
            <a:r>
              <a:rPr lang="en-US" sz="2400" spc="5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optimization</a:t>
            </a:r>
            <a:endParaRPr lang="en-US" sz="2400" dirty="0">
              <a:latin typeface="Times New Roman" panose="02020603050405020304" pitchFamily="18" charset="0"/>
              <a:cs typeface="Times New Roman" panose="02020603050405020304" pitchFamily="18" charset="0"/>
            </a:endParaRPr>
          </a:p>
          <a:p>
            <a:pPr>
              <a:lnSpc>
                <a:spcPct val="100000"/>
              </a:lnSpc>
              <a:spcBef>
                <a:spcPts val="55"/>
              </a:spcBef>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5D79BBE7-568B-42A9-9744-5E12BCE0D109}"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Marketing (CO3)</a:t>
            </a:r>
          </a:p>
        </p:txBody>
      </p:sp>
      <p:pic>
        <p:nvPicPr>
          <p:cNvPr id="9" name="Picture 2" descr="NIET, Greater Noida: Cutoff, Placements, Courses, Fees, Admission 2022">
            <a:extLst>
              <a:ext uri="{FF2B5EF4-FFF2-40B4-BE49-F238E27FC236}">
                <a16:creationId xmlns:a16="http://schemas.microsoft.com/office/drawing/2014/main" id="{192B2184-3EDB-42DB-BDFA-D1A287B0C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3" y="41097"/>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963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066800"/>
            <a:ext cx="8305800" cy="5105400"/>
          </a:xfrm>
        </p:spPr>
        <p:txBody>
          <a:bodyPr>
            <a:normAutofit/>
          </a:bodyPr>
          <a:lstStyle/>
          <a:p>
            <a:pPr marL="0" indent="0">
              <a:lnSpc>
                <a:spcPct val="100000"/>
              </a:lnSpc>
              <a:spcBef>
                <a:spcPts val="55"/>
              </a:spcBef>
              <a:buNone/>
            </a:pPr>
            <a:endParaRPr lang="en-US" sz="2400" dirty="0">
              <a:latin typeface="Times New Roman" panose="02020603050405020304" pitchFamily="18" charset="0"/>
              <a:cs typeface="Times New Roman" panose="02020603050405020304" pitchFamily="18" charset="0"/>
            </a:endParaRPr>
          </a:p>
          <a:p>
            <a:pPr marL="0" indent="0">
              <a:lnSpc>
                <a:spcPct val="100000"/>
              </a:lnSpc>
              <a:buNone/>
            </a:pPr>
            <a:r>
              <a:rPr lang="en-US" sz="2400" b="1" spc="-5" dirty="0">
                <a:latin typeface="Times New Roman" panose="02020603050405020304" pitchFamily="18" charset="0"/>
                <a:cs typeface="Times New Roman" panose="02020603050405020304" pitchFamily="18" charset="0"/>
              </a:rPr>
              <a:t>Purpose of </a:t>
            </a:r>
            <a:r>
              <a:rPr lang="en-US" sz="2400" b="1" spc="-10" dirty="0">
                <a:latin typeface="Times New Roman" panose="02020603050405020304" pitchFamily="18" charset="0"/>
                <a:cs typeface="Times New Roman" panose="02020603050405020304" pitchFamily="18" charset="0"/>
              </a:rPr>
              <a:t>Search </a:t>
            </a:r>
            <a:r>
              <a:rPr lang="en-US" sz="2400" b="1" spc="-15" dirty="0">
                <a:latin typeface="Times New Roman" panose="02020603050405020304" pitchFamily="18" charset="0"/>
                <a:cs typeface="Times New Roman" panose="02020603050405020304" pitchFamily="18" charset="0"/>
              </a:rPr>
              <a:t>Marketing</a:t>
            </a:r>
            <a:r>
              <a:rPr lang="en-US" sz="2400" b="1" spc="50"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endParaRPr lang="en-US" sz="2400" spc="-10"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r>
              <a:rPr lang="en-US" sz="2400" spc="-10" dirty="0">
                <a:latin typeface="Times New Roman" panose="02020603050405020304" pitchFamily="18" charset="0"/>
                <a:cs typeface="Times New Roman" panose="02020603050405020304" pitchFamily="18" charset="0"/>
              </a:rPr>
              <a:t>Acquire New</a:t>
            </a:r>
            <a:r>
              <a:rPr lang="en-US" sz="2400" spc="45"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Customers</a:t>
            </a:r>
            <a:endParaRPr lang="en-US" sz="2400"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endParaRPr lang="en-US" sz="2400" spc="-20"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r>
              <a:rPr lang="en-US" sz="2400" spc="-20" dirty="0">
                <a:latin typeface="Times New Roman" panose="02020603050405020304" pitchFamily="18" charset="0"/>
                <a:cs typeface="Times New Roman" panose="02020603050405020304" pitchFamily="18" charset="0"/>
              </a:rPr>
              <a:t>Retain </a:t>
            </a:r>
            <a:r>
              <a:rPr lang="en-US" sz="2400" spc="-10" dirty="0">
                <a:latin typeface="Times New Roman" panose="02020603050405020304" pitchFamily="18" charset="0"/>
                <a:cs typeface="Times New Roman" panose="02020603050405020304" pitchFamily="18" charset="0"/>
              </a:rPr>
              <a:t>Old</a:t>
            </a:r>
            <a:r>
              <a:rPr lang="en-US" sz="2400" spc="20"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Customers</a:t>
            </a:r>
            <a:endParaRPr lang="en-US" sz="2400" dirty="0">
              <a:latin typeface="Times New Roman" panose="02020603050405020304" pitchFamily="18" charset="0"/>
              <a:cs typeface="Times New Roman" panose="02020603050405020304" pitchFamily="18" charset="0"/>
            </a:endParaRPr>
          </a:p>
          <a:p>
            <a:pPr marL="279400" indent="-229235">
              <a:lnSpc>
                <a:spcPct val="100000"/>
              </a:lnSpc>
              <a:spcBef>
                <a:spcPts val="675"/>
              </a:spcBef>
              <a:buFont typeface="Wingdings"/>
              <a:buChar char=""/>
              <a:tabLst>
                <a:tab pos="280035" algn="l"/>
              </a:tabLst>
            </a:pPr>
            <a:endParaRPr lang="en-US" sz="2400" spc="-20" dirty="0">
              <a:latin typeface="Times New Roman" panose="02020603050405020304" pitchFamily="18" charset="0"/>
              <a:cs typeface="Times New Roman" panose="02020603050405020304" pitchFamily="18" charset="0"/>
            </a:endParaRPr>
          </a:p>
          <a:p>
            <a:pPr marL="279400" indent="-229235">
              <a:lnSpc>
                <a:spcPct val="100000"/>
              </a:lnSpc>
              <a:spcBef>
                <a:spcPts val="675"/>
              </a:spcBef>
              <a:buFont typeface="Wingdings"/>
              <a:buChar char=""/>
              <a:tabLst>
                <a:tab pos="280035" algn="l"/>
              </a:tabLst>
            </a:pPr>
            <a:r>
              <a:rPr lang="en-US" sz="2400" spc="-20" dirty="0">
                <a:latin typeface="Times New Roman" panose="02020603050405020304" pitchFamily="18" charset="0"/>
                <a:cs typeface="Times New Roman" panose="02020603050405020304" pitchFamily="18" charset="0"/>
              </a:rPr>
              <a:t>Create </a:t>
            </a:r>
            <a:r>
              <a:rPr lang="en-US" sz="2400" spc="-10" dirty="0">
                <a:latin typeface="Times New Roman" panose="02020603050405020304" pitchFamily="18" charset="0"/>
                <a:cs typeface="Times New Roman" panose="02020603050405020304" pitchFamily="18" charset="0"/>
              </a:rPr>
              <a:t>Awareness </a:t>
            </a:r>
            <a:r>
              <a:rPr lang="en-US" sz="2400" spc="-15" dirty="0">
                <a:latin typeface="Times New Roman" panose="02020603050405020304" pitchFamily="18" charset="0"/>
                <a:cs typeface="Times New Roman" panose="02020603050405020304" pitchFamily="18" charset="0"/>
              </a:rPr>
              <a:t>by </a:t>
            </a:r>
            <a:r>
              <a:rPr lang="en-US" sz="2400" spc="-5" dirty="0">
                <a:latin typeface="Times New Roman" panose="02020603050405020304" pitchFamily="18" charset="0"/>
                <a:cs typeface="Times New Roman" panose="02020603050405020304" pitchFamily="18" charset="0"/>
              </a:rPr>
              <a:t>means of </a:t>
            </a:r>
            <a:r>
              <a:rPr lang="en-US" sz="2400" spc="-20" dirty="0">
                <a:latin typeface="Times New Roman" panose="02020603050405020304" pitchFamily="18" charset="0"/>
                <a:cs typeface="Times New Roman" panose="02020603050405020304" pitchFamily="18" charset="0"/>
              </a:rPr>
              <a:t>Content</a:t>
            </a:r>
            <a:r>
              <a:rPr lang="en-US" sz="2400" spc="7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marketing</a:t>
            </a:r>
            <a:endParaRPr lang="en-US" sz="2400"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endParaRPr lang="en-US" sz="2400" spc="-20" dirty="0">
              <a:latin typeface="Times New Roman" panose="02020603050405020304" pitchFamily="18" charset="0"/>
              <a:cs typeface="Times New Roman" panose="02020603050405020304" pitchFamily="18" charset="0"/>
            </a:endParaRPr>
          </a:p>
          <a:p>
            <a:pPr marL="279400" indent="-229235">
              <a:lnSpc>
                <a:spcPct val="100000"/>
              </a:lnSpc>
              <a:spcBef>
                <a:spcPts val="660"/>
              </a:spcBef>
              <a:buFont typeface="Wingdings"/>
              <a:buChar char=""/>
              <a:tabLst>
                <a:tab pos="280035" algn="l"/>
              </a:tabLst>
            </a:pPr>
            <a:r>
              <a:rPr lang="en-US" sz="2400" spc="-20" dirty="0">
                <a:latin typeface="Times New Roman" panose="02020603050405020304" pitchFamily="18" charset="0"/>
                <a:cs typeface="Times New Roman" panose="02020603050405020304" pitchFamily="18" charset="0"/>
              </a:rPr>
              <a:t>Engage </a:t>
            </a:r>
            <a:r>
              <a:rPr lang="en-US" sz="2400" spc="-5" dirty="0">
                <a:latin typeface="Times New Roman" panose="02020603050405020304" pitchFamily="18" charset="0"/>
                <a:cs typeface="Times New Roman" panose="02020603050405020304" pitchFamily="18" charset="0"/>
              </a:rPr>
              <a:t>the </a:t>
            </a:r>
            <a:r>
              <a:rPr lang="en-US" sz="2400" spc="-20" dirty="0">
                <a:latin typeface="Times New Roman" panose="02020603050405020304" pitchFamily="18" charset="0"/>
                <a:cs typeface="Times New Roman" panose="02020603050405020304" pitchFamily="18" charset="0"/>
              </a:rPr>
              <a:t>customers to </a:t>
            </a:r>
            <a:r>
              <a:rPr lang="en-US" sz="2400" spc="-25" dirty="0">
                <a:latin typeface="Times New Roman" panose="02020603050405020304" pitchFamily="18" charset="0"/>
                <a:cs typeface="Times New Roman" panose="02020603050405020304" pitchFamily="18" charset="0"/>
              </a:rPr>
              <a:t>make </a:t>
            </a:r>
            <a:r>
              <a:rPr lang="en-US" sz="2400" spc="-5" dirty="0">
                <a:latin typeface="Times New Roman" panose="02020603050405020304" pitchFamily="18" charset="0"/>
                <a:cs typeface="Times New Roman" panose="02020603050405020304" pitchFamily="18" charset="0"/>
              </a:rPr>
              <a:t>1</a:t>
            </a:r>
            <a:r>
              <a:rPr lang="en-US" sz="2400" spc="-7" baseline="25525" dirty="0">
                <a:latin typeface="Times New Roman" panose="02020603050405020304" pitchFamily="18" charset="0"/>
                <a:cs typeface="Times New Roman" panose="02020603050405020304" pitchFamily="18" charset="0"/>
              </a:rPr>
              <a:t>st </a:t>
            </a:r>
            <a:r>
              <a:rPr lang="en-US" sz="2400" spc="-10" dirty="0">
                <a:latin typeface="Times New Roman" panose="02020603050405020304" pitchFamily="18" charset="0"/>
                <a:cs typeface="Times New Roman" panose="02020603050405020304" pitchFamily="18" charset="0"/>
              </a:rPr>
              <a:t>purchase </a:t>
            </a:r>
            <a:r>
              <a:rPr lang="en-US" sz="2400" spc="-15" dirty="0">
                <a:latin typeface="Times New Roman" panose="02020603050405020304" pitchFamily="18" charset="0"/>
                <a:cs typeface="Times New Roman" panose="02020603050405020304" pitchFamily="18" charset="0"/>
              </a:rPr>
              <a:t>by </a:t>
            </a:r>
            <a:r>
              <a:rPr lang="en-US" sz="2400" spc="-20" dirty="0">
                <a:latin typeface="Times New Roman" panose="02020603050405020304" pitchFamily="18" charset="0"/>
                <a:cs typeface="Times New Roman" panose="02020603050405020304" pitchFamily="18" charset="0"/>
              </a:rPr>
              <a:t>offering</a:t>
            </a:r>
            <a:r>
              <a:rPr lang="en-US" sz="240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freebies</a:t>
            </a: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B8388593-A985-44C1-9582-4F78DB400262}"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Marketing (CO3)</a:t>
            </a:r>
          </a:p>
        </p:txBody>
      </p:sp>
      <p:pic>
        <p:nvPicPr>
          <p:cNvPr id="9" name="Picture 2" descr="NIET, Greater Noida: Cutoff, Placements, Courses, Fees, Admission 2022">
            <a:extLst>
              <a:ext uri="{FF2B5EF4-FFF2-40B4-BE49-F238E27FC236}">
                <a16:creationId xmlns:a16="http://schemas.microsoft.com/office/drawing/2014/main" id="{192B2184-3EDB-42DB-BDFA-D1A287B0C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3" y="41097"/>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857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76400"/>
            <a:ext cx="8077200" cy="4191000"/>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Search Marketing is a term that refers to both paid and unpaid search activities. It is used as an umbrella term for SEO and Search Engine Marketing (SEM).</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Both are online techniques for increasing a brand or product’s visibility to audiences using search engines to find information.</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Be careful with this last term: SEM is just about paid ads and does not include SEO.   </a:t>
            </a:r>
          </a:p>
          <a:p>
            <a:pPr marL="0" indent="0" algn="just">
              <a:buNone/>
            </a:pPr>
            <a:r>
              <a:rPr lang="en-US" sz="2000" dirty="0"/>
              <a:t>     </a:t>
            </a:r>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6CB1CCC8-9652-44B8-9B00-D2C7A6FF7DD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Marketing (CO3)</a:t>
            </a:r>
          </a:p>
        </p:txBody>
      </p:sp>
      <p:pic>
        <p:nvPicPr>
          <p:cNvPr id="9" name="Picture 2" descr="NIET, Greater Noida: Cutoff, Placements, Courses, Fees, Admission 2022">
            <a:extLst>
              <a:ext uri="{FF2B5EF4-FFF2-40B4-BE49-F238E27FC236}">
                <a16:creationId xmlns:a16="http://schemas.microsoft.com/office/drawing/2014/main" id="{55D644A7-8B2A-4B79-820D-578190175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631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257800"/>
          </a:xfrm>
        </p:spPr>
        <p:txBody>
          <a:bodyPr>
            <a:normAutofit/>
          </a:bodyPr>
          <a:lstStyle/>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is a marketing method that focus on ads displayed on the search engines results, typically appearing on the top or on the right of the SERP.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Basically, the higher the bid one offers to pay for an ad, the higher the ad will be on the page, depending of the degree of competition.</a:t>
            </a:r>
          </a:p>
          <a:p>
            <a:pPr marL="0" indent="0" algn="just">
              <a:buNone/>
            </a:pPr>
            <a:r>
              <a:rPr lang="en-US" sz="2000" dirty="0"/>
              <a:t>     </a:t>
            </a:r>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DC905CF4-37DC-4EB0-A777-726AD6678472}"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Marketing (CO3)</a:t>
            </a:r>
          </a:p>
        </p:txBody>
      </p:sp>
      <p:pic>
        <p:nvPicPr>
          <p:cNvPr id="9" name="Picture 2" descr="NIET, Greater Noida: Cutoff, Placements, Courses, Fees, Admission 2022">
            <a:extLst>
              <a:ext uri="{FF2B5EF4-FFF2-40B4-BE49-F238E27FC236}">
                <a16:creationId xmlns:a16="http://schemas.microsoft.com/office/drawing/2014/main" id="{55D644A7-8B2A-4B79-820D-578190175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02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257800"/>
          </a:xfrm>
        </p:spPr>
        <p:txBody>
          <a:bodyPr>
            <a:normAutofit/>
          </a:bodyPr>
          <a:lstStyle/>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Search engine marketing is the practice of marketing a business using paid advertisements that appear on search engine results pages (or SERPs).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Advertisers bid on keywords that users of services such as Google and Bing might enter when looking for certain products or services, which gives the advertiser the opportunity for their ads to appear alongside results for those search queries.</a:t>
            </a:r>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C63E235D-3696-4A39-8B36-3D21F13F2B5B}"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Engine Marketing  (CO3)</a:t>
            </a:r>
          </a:p>
        </p:txBody>
      </p:sp>
      <p:pic>
        <p:nvPicPr>
          <p:cNvPr id="9" name="Picture 2" descr="NIET, Greater Noida: Cutoff, Placements, Courses, Fees, Admission 2022">
            <a:extLst>
              <a:ext uri="{FF2B5EF4-FFF2-40B4-BE49-F238E27FC236}">
                <a16:creationId xmlns:a16="http://schemas.microsoft.com/office/drawing/2014/main" id="{B928FBCF-CE66-4B69-B655-C31292321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693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371600"/>
            <a:ext cx="8839200" cy="5257800"/>
          </a:xfrm>
        </p:spPr>
        <p:txBody>
          <a:bodyPr>
            <a:normAutofit fontScale="92500" lnSpcReduction="20000"/>
          </a:bodyPr>
          <a:lstStyle/>
          <a:p>
            <a:pPr algn="just"/>
            <a:endParaRPr lang="en-US" sz="26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These ads, often known by the term pay-per-click ads, come in a variety of formats.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Some are small, text-based ads, whereas others, such as product listing ads (PLAs, also known as Shopping ads) are more visual, product-based advertisements that allow consumers to see important information at-a-glance, such as price and reviews.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Search engine marketing’s greatest strength is that it offers advertisers the opportunity to put their ads in front of motivated customers who are ready to buy at the precise moment they’re ready to make a purchase. </a:t>
            </a:r>
            <a:endParaRPr lang="en-US" sz="2400" dirty="0"/>
          </a:p>
          <a:p>
            <a:pPr algn="just">
              <a:buNone/>
            </a:pPr>
            <a:endParaRPr lang="en-US" sz="1600" dirty="0"/>
          </a:p>
          <a:p>
            <a:pPr algn="just">
              <a:buNone/>
            </a:pPr>
            <a:endParaRPr lang="en-US" sz="1600" dirty="0"/>
          </a:p>
          <a:p>
            <a:pPr algn="just">
              <a:buNone/>
            </a:pPr>
            <a:endParaRPr lang="en-US" sz="2000" dirty="0"/>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t>     </a:t>
            </a:r>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6F5CE431-1F65-48D3-9A31-0E361060199B}"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dirty="0"/>
              <a:t>                                       </a:t>
            </a:r>
            <a:r>
              <a:rPr lang="en-US" sz="2400" dirty="0"/>
              <a:t>Search  Engine Marketing (CO3)</a:t>
            </a:r>
          </a:p>
        </p:txBody>
      </p:sp>
      <p:pic>
        <p:nvPicPr>
          <p:cNvPr id="9" name="Picture 2" descr="NIET, Greater Noida: Cutoff, Placements, Courses, Fees, Admission 2022">
            <a:extLst>
              <a:ext uri="{FF2B5EF4-FFF2-40B4-BE49-F238E27FC236}">
                <a16:creationId xmlns:a16="http://schemas.microsoft.com/office/drawing/2014/main" id="{2A29A415-C40B-45A3-A0D8-0CD3E23A4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914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9200"/>
            <a:ext cx="8686800" cy="4953000"/>
          </a:xfrm>
        </p:spPr>
        <p:txBody>
          <a:bodyPr>
            <a:normAutofit/>
          </a:bodyPr>
          <a:lstStyle/>
          <a:p>
            <a:pPr algn="just">
              <a:buNone/>
            </a:pPr>
            <a:r>
              <a:rPr lang="en-US" sz="2400" dirty="0">
                <a:latin typeface="Times New Roman" panose="02020603050405020304" pitchFamily="18" charset="0"/>
                <a:cs typeface="Times New Roman" panose="02020603050405020304" pitchFamily="18" charset="0"/>
              </a:rPr>
              <a:t>	Search Engine Marketing or paid search is divided between these terms:</a:t>
            </a:r>
          </a:p>
          <a:p>
            <a:pPr lvl="0" algn="just"/>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Paid search ads</a:t>
            </a:r>
          </a:p>
          <a:p>
            <a:pPr lvl="0" algn="just"/>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Paid search advertising</a:t>
            </a:r>
          </a:p>
          <a:p>
            <a:pPr lvl="0" algn="just"/>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PPC (pay-per-click)</a:t>
            </a:r>
          </a:p>
          <a:p>
            <a:pPr algn="just">
              <a:buNone/>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34036227-56C4-4DED-BA12-9729901AECD6}"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400" b="1" dirty="0"/>
              <a:t>                         </a:t>
            </a:r>
            <a:r>
              <a:rPr lang="en-US" sz="2400" dirty="0"/>
              <a:t>Search Engine Marketing (CO3)</a:t>
            </a:r>
          </a:p>
        </p:txBody>
      </p:sp>
      <p:pic>
        <p:nvPicPr>
          <p:cNvPr id="9" name="Picture 2" descr="NIET, Greater Noida: Cutoff, Placements, Courses, Fees, Admission 2022">
            <a:extLst>
              <a:ext uri="{FF2B5EF4-FFF2-40B4-BE49-F238E27FC236}">
                <a16:creationId xmlns:a16="http://schemas.microsoft.com/office/drawing/2014/main" id="{5F8E9B82-0892-4844-A95F-7F69849CF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2" y="1883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700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algn="just"/>
            <a:r>
              <a:rPr lang="en-US" sz="2200" dirty="0">
                <a:latin typeface="Times New Roman" panose="02020603050405020304" pitchFamily="18" charset="0"/>
                <a:cs typeface="Times New Roman" panose="02020603050405020304" pitchFamily="18" charset="0"/>
              </a:rPr>
              <a:t>SEO stands for </a:t>
            </a:r>
            <a:r>
              <a:rPr lang="en-US" sz="2200" b="1" dirty="0">
                <a:latin typeface="Times New Roman" panose="02020603050405020304" pitchFamily="18" charset="0"/>
                <a:cs typeface="Times New Roman" panose="02020603050405020304" pitchFamily="18" charset="0"/>
              </a:rPr>
              <a:t>Search Engine Optimization</a:t>
            </a:r>
            <a:r>
              <a:rPr lang="en-US" sz="2200" dirty="0">
                <a:latin typeface="Times New Roman" panose="02020603050405020304" pitchFamily="18" charset="0"/>
                <a:cs typeface="Times New Roman" panose="02020603050405020304" pitchFamily="18" charset="0"/>
              </a:rPr>
              <a:t>. </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SEO is all about optimizing a website for search engines. SEO is a technique for:</a:t>
            </a:r>
          </a:p>
          <a:p>
            <a:pPr marL="0" indent="0" algn="just">
              <a:buNone/>
            </a:pPr>
            <a:endParaRPr lang="en-US" sz="2200" dirty="0">
              <a:latin typeface="Times New Roman" panose="02020603050405020304" pitchFamily="18" charset="0"/>
              <a:cs typeface="Times New Roman" panose="02020603050405020304" pitchFamily="18" charset="0"/>
            </a:endParaRPr>
          </a:p>
          <a:p>
            <a:pPr lvl="1" algn="just"/>
            <a:r>
              <a:rPr lang="en-US" sz="2200" dirty="0">
                <a:latin typeface="Times New Roman" panose="02020603050405020304" pitchFamily="18" charset="0"/>
                <a:cs typeface="Times New Roman" panose="02020603050405020304" pitchFamily="18" charset="0"/>
              </a:rPr>
              <a:t>Designing and developing a website to rank well in search engine results.</a:t>
            </a:r>
          </a:p>
          <a:p>
            <a:pPr lvl="1" algn="just"/>
            <a:endParaRPr lang="en-US" sz="2200" dirty="0">
              <a:latin typeface="Times New Roman" panose="02020603050405020304" pitchFamily="18" charset="0"/>
              <a:cs typeface="Times New Roman" panose="02020603050405020304" pitchFamily="18" charset="0"/>
            </a:endParaRPr>
          </a:p>
          <a:p>
            <a:pPr lvl="1" algn="just"/>
            <a:r>
              <a:rPr lang="en-US" sz="2200" dirty="0">
                <a:latin typeface="Times New Roman" panose="02020603050405020304" pitchFamily="18" charset="0"/>
                <a:cs typeface="Times New Roman" panose="02020603050405020304" pitchFamily="18" charset="0"/>
              </a:rPr>
              <a:t>Improving the volume and quality of traffic to a website from search engines.</a:t>
            </a:r>
          </a:p>
          <a:p>
            <a:pPr marL="457200" lvl="1" indent="0" algn="just">
              <a:buNone/>
            </a:pPr>
            <a:endParaRPr lang="en-US" sz="2200" dirty="0">
              <a:latin typeface="Times New Roman" panose="02020603050405020304" pitchFamily="18" charset="0"/>
              <a:cs typeface="Times New Roman" panose="02020603050405020304" pitchFamily="18" charset="0"/>
            </a:endParaRPr>
          </a:p>
          <a:p>
            <a:pPr lvl="1" algn="just"/>
            <a:r>
              <a:rPr lang="en-US" sz="2200" dirty="0">
                <a:latin typeface="Times New Roman" panose="02020603050405020304" pitchFamily="18" charset="0"/>
                <a:cs typeface="Times New Roman" panose="02020603050405020304" pitchFamily="18" charset="0"/>
              </a:rPr>
              <a:t>Marketing by understanding how search algorithms work, and what human visitors might search.</a:t>
            </a:r>
          </a:p>
          <a:p>
            <a:pPr algn="just">
              <a:buNone/>
            </a:pPr>
            <a:r>
              <a:rPr lang="en-US" sz="2200"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D95B97BB-26A7-43DE-A26E-BDE0DFA87A84}"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2400" b="1" dirty="0"/>
          </a:p>
          <a:p>
            <a:pPr algn="ctr"/>
            <a:r>
              <a:rPr lang="en-US" sz="2400" dirty="0"/>
              <a:t>Overview of search engine optimization (SEO) (CO3)</a:t>
            </a:r>
          </a:p>
          <a:p>
            <a:pPr algn="ctr"/>
            <a:endParaRPr lang="en-US" sz="2400" dirty="0"/>
          </a:p>
        </p:txBody>
      </p:sp>
      <p:pic>
        <p:nvPicPr>
          <p:cNvPr id="9" name="Picture 2" descr="NIET, Greater Noida: Cutoff, Placements, Courses, Fees, Admission 2022">
            <a:extLst>
              <a:ext uri="{FF2B5EF4-FFF2-40B4-BE49-F238E27FC236}">
                <a16:creationId xmlns:a16="http://schemas.microsoft.com/office/drawing/2014/main" id="{42DD8306-48D4-EAA9-732E-782654B3A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68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257800"/>
          </a:xfrm>
        </p:spPr>
        <p:txBody>
          <a:bodyPr>
            <a:normAutofit fontScale="40000" lnSpcReduction="20000"/>
          </a:bodyPr>
          <a:lstStyle/>
          <a:p>
            <a:pPr>
              <a:buNone/>
            </a:pPr>
            <a:endParaRPr lang="en-US" sz="4500" b="1" dirty="0"/>
          </a:p>
          <a:p>
            <a:pPr algn="just">
              <a:buNone/>
            </a:pPr>
            <a:r>
              <a:rPr lang="en-US" sz="4300" dirty="0"/>
              <a:t>       </a:t>
            </a:r>
            <a:r>
              <a:rPr lang="en-US" sz="6000" dirty="0">
                <a:latin typeface="Times New Roman" panose="02020603050405020304" pitchFamily="18" charset="0"/>
                <a:cs typeface="Times New Roman" panose="02020603050405020304" pitchFamily="18" charset="0"/>
              </a:rPr>
              <a:t>Search engines perform several activities in order to deliver search results</a:t>
            </a:r>
          </a:p>
          <a:p>
            <a:pPr algn="just">
              <a:buNone/>
            </a:pPr>
            <a:endParaRPr lang="en-US" sz="6000" dirty="0">
              <a:latin typeface="Times New Roman" panose="02020603050405020304" pitchFamily="18" charset="0"/>
              <a:cs typeface="Times New Roman" panose="02020603050405020304" pitchFamily="18" charset="0"/>
            </a:endParaRPr>
          </a:p>
          <a:p>
            <a:pPr lvl="0" algn="just"/>
            <a:r>
              <a:rPr lang="en-US" sz="6000" b="1" dirty="0">
                <a:latin typeface="Times New Roman" panose="02020603050405020304" pitchFamily="18" charset="0"/>
                <a:cs typeface="Times New Roman" panose="02020603050405020304" pitchFamily="18" charset="0"/>
              </a:rPr>
              <a:t>Crawling</a:t>
            </a:r>
            <a:r>
              <a:rPr lang="en-US" sz="6000" dirty="0">
                <a:latin typeface="Times New Roman" panose="02020603050405020304" pitchFamily="18" charset="0"/>
                <a:cs typeface="Times New Roman" panose="02020603050405020304" pitchFamily="18" charset="0"/>
              </a:rPr>
              <a:t>– Process of fetching all the web pages linked to a website. This task is performed by a software, called a </a:t>
            </a:r>
            <a:r>
              <a:rPr lang="en-US" sz="6000" b="1" dirty="0">
                <a:latin typeface="Times New Roman" panose="02020603050405020304" pitchFamily="18" charset="0"/>
                <a:cs typeface="Times New Roman" panose="02020603050405020304" pitchFamily="18" charset="0"/>
              </a:rPr>
              <a:t>crawler</a:t>
            </a:r>
            <a:r>
              <a:rPr lang="en-US" sz="6000" dirty="0">
                <a:latin typeface="Times New Roman" panose="02020603050405020304" pitchFamily="18" charset="0"/>
                <a:cs typeface="Times New Roman" panose="02020603050405020304" pitchFamily="18" charset="0"/>
              </a:rPr>
              <a:t> or a </a:t>
            </a:r>
            <a:r>
              <a:rPr lang="en-US" sz="6000" b="1" dirty="0">
                <a:latin typeface="Times New Roman" panose="02020603050405020304" pitchFamily="18" charset="0"/>
                <a:cs typeface="Times New Roman" panose="02020603050405020304" pitchFamily="18" charset="0"/>
              </a:rPr>
              <a:t>spider</a:t>
            </a:r>
            <a:r>
              <a:rPr lang="en-US" sz="6000" dirty="0">
                <a:latin typeface="Times New Roman" panose="02020603050405020304" pitchFamily="18" charset="0"/>
                <a:cs typeface="Times New Roman" panose="02020603050405020304" pitchFamily="18" charset="0"/>
              </a:rPr>
              <a:t> (or Google bot, in case of Google).</a:t>
            </a:r>
          </a:p>
          <a:p>
            <a:pPr marL="0" lvl="0" indent="0" algn="just">
              <a:buNone/>
            </a:pPr>
            <a:endParaRPr lang="en-US" sz="6000" dirty="0">
              <a:latin typeface="Times New Roman" panose="02020603050405020304" pitchFamily="18" charset="0"/>
              <a:cs typeface="Times New Roman" panose="02020603050405020304" pitchFamily="18" charset="0"/>
            </a:endParaRPr>
          </a:p>
          <a:p>
            <a:pPr lvl="0" algn="just"/>
            <a:r>
              <a:rPr lang="en-US" sz="6000" b="1" dirty="0">
                <a:latin typeface="Times New Roman" panose="02020603050405020304" pitchFamily="18" charset="0"/>
                <a:cs typeface="Times New Roman" panose="02020603050405020304" pitchFamily="18" charset="0"/>
              </a:rPr>
              <a:t>Indexing</a:t>
            </a:r>
            <a:r>
              <a:rPr lang="en-US" sz="6000" dirty="0">
                <a:latin typeface="Times New Roman" panose="02020603050405020304" pitchFamily="18" charset="0"/>
                <a:cs typeface="Times New Roman" panose="02020603050405020304" pitchFamily="18" charset="0"/>
              </a:rPr>
              <a:t>– Process of creating index for all the fetched web pages and keeping them into a giant database from where it can later be retrieved. Essentially, the process of indexing is identifying the words and expressions that best describe the page and assigning the page to particular keywords.</a:t>
            </a:r>
          </a:p>
        </p:txBody>
      </p:sp>
      <p:sp>
        <p:nvSpPr>
          <p:cNvPr id="4" name="Date Placeholder 3"/>
          <p:cNvSpPr>
            <a:spLocks noGrp="1"/>
          </p:cNvSpPr>
          <p:nvPr>
            <p:ph type="dt" sz="half" idx="10"/>
          </p:nvPr>
        </p:nvSpPr>
        <p:spPr/>
        <p:txBody>
          <a:bodyPr/>
          <a:lstStyle/>
          <a:p>
            <a:fld id="{C26A4B91-42E6-433C-BCC9-8956574EBFF1}"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 Search engine Optimization (CO3)</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611097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82722"/>
            <a:ext cx="8229600" cy="3810000"/>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SEO Copywriting is the technique of writing viewable text on a web page in such a way that it reads well for the surfer, and also targets specific search terms. Its purpose is to rank highly in the search engines for the targeted search terms.</a:t>
            </a:r>
          </a:p>
          <a:p>
            <a:pPr>
              <a:buFont typeface="Wingdings" panose="05000000000000000000" pitchFamily="2" charset="2"/>
              <a:buChar char="§"/>
            </a:pPr>
            <a:endParaRPr lang="en-US" sz="2400" dirty="0"/>
          </a:p>
          <a:p>
            <a:pPr>
              <a:buFont typeface="Wingdings" panose="05000000000000000000" pitchFamily="2" charset="2"/>
              <a:buChar char="§"/>
            </a:pPr>
            <a:endParaRPr lang="en-US" sz="2400" b="1" u="sng" dirty="0"/>
          </a:p>
          <a:p>
            <a:pPr lvl="0">
              <a:buNone/>
            </a:pPr>
            <a:endParaRPr lang="en-US" sz="2400" dirty="0"/>
          </a:p>
        </p:txBody>
      </p:sp>
      <p:sp>
        <p:nvSpPr>
          <p:cNvPr id="4" name="Date Placeholder 3"/>
          <p:cNvSpPr>
            <a:spLocks noGrp="1"/>
          </p:cNvSpPr>
          <p:nvPr>
            <p:ph type="dt" sz="half" idx="10"/>
          </p:nvPr>
        </p:nvSpPr>
        <p:spPr/>
        <p:txBody>
          <a:bodyPr/>
          <a:lstStyle/>
          <a:p>
            <a:fld id="{3B1CFE19-5C86-489B-9477-B9BA60C2D5AA}" type="datetime1">
              <a:rPr lang="en-US" smtClean="0"/>
              <a:t>28-May-24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3047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SEO Copywriting  (CO3)</a:t>
            </a:r>
          </a:p>
        </p:txBody>
      </p:sp>
      <p:pic>
        <p:nvPicPr>
          <p:cNvPr id="9" name="Picture 2" descr="NIET, Greater Noida: Cutoff, Placements, Courses, Fees, Admission 2022">
            <a:extLst>
              <a:ext uri="{FF2B5EF4-FFF2-40B4-BE49-F238E27FC236}">
                <a16:creationId xmlns:a16="http://schemas.microsoft.com/office/drawing/2014/main" id="{2DD03D7D-322F-FDA2-7C45-3DB993123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56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A62585-6039-4A1B-8AF3-3CCAAB70D2AA}"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Syllabus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a:spLocks noChangeArrowheads="1"/>
          </p:cNvSpPr>
          <p:nvPr/>
        </p:nvSpPr>
        <p:spPr bwMode="auto">
          <a:xfrm>
            <a:off x="1176338" y="3406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0FBB218D-1BC0-9617-12A1-7C558FC7E121}"/>
              </a:ext>
            </a:extLst>
          </p:cNvPr>
          <p:cNvGraphicFramePr>
            <a:graphicFrameLocks noGrp="1"/>
          </p:cNvGraphicFramePr>
          <p:nvPr>
            <p:extLst>
              <p:ext uri="{D42A27DB-BD31-4B8C-83A1-F6EECF244321}">
                <p14:modId xmlns:p14="http://schemas.microsoft.com/office/powerpoint/2010/main" val="59540826"/>
              </p:ext>
            </p:extLst>
          </p:nvPr>
        </p:nvGraphicFramePr>
        <p:xfrm>
          <a:off x="755650" y="793750"/>
          <a:ext cx="7772401" cy="1913871"/>
        </p:xfrm>
        <a:graphic>
          <a:graphicData uri="http://schemas.openxmlformats.org/drawingml/2006/table">
            <a:tbl>
              <a:tblPr firstRow="1" firstCol="1" bandRow="1">
                <a:tableStyleId>{5C22544A-7EE6-4342-B048-85BDC9FD1C3A}</a:tableStyleId>
              </a:tblPr>
              <a:tblGrid>
                <a:gridCol w="1798386">
                  <a:extLst>
                    <a:ext uri="{9D8B030D-6E8A-4147-A177-3AD203B41FA5}">
                      <a16:colId xmlns:a16="http://schemas.microsoft.com/office/drawing/2014/main" val="1752014866"/>
                    </a:ext>
                  </a:extLst>
                </a:gridCol>
                <a:gridCol w="3174263">
                  <a:extLst>
                    <a:ext uri="{9D8B030D-6E8A-4147-A177-3AD203B41FA5}">
                      <a16:colId xmlns:a16="http://schemas.microsoft.com/office/drawing/2014/main" val="1345758573"/>
                    </a:ext>
                  </a:extLst>
                </a:gridCol>
                <a:gridCol w="2799752">
                  <a:extLst>
                    <a:ext uri="{9D8B030D-6E8A-4147-A177-3AD203B41FA5}">
                      <a16:colId xmlns:a16="http://schemas.microsoft.com/office/drawing/2014/main" val="3554065545"/>
                    </a:ext>
                  </a:extLst>
                </a:gridCol>
              </a:tblGrid>
              <a:tr h="362947">
                <a:tc>
                  <a:txBody>
                    <a:bodyPr/>
                    <a:lstStyle/>
                    <a:p>
                      <a:pPr marL="0" marR="0">
                        <a:lnSpc>
                          <a:spcPct val="115000"/>
                        </a:lnSpc>
                        <a:spcBef>
                          <a:spcPts val="0"/>
                        </a:spcBef>
                        <a:spcAft>
                          <a:spcPts val="0"/>
                        </a:spcAft>
                        <a:tabLst>
                          <a:tab pos="1533525" algn="l"/>
                        </a:tabLst>
                      </a:pPr>
                      <a:r>
                        <a:rPr lang="en-US" sz="1400">
                          <a:effectLst/>
                        </a:rPr>
                        <a:t>UNIT-I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a:effectLst/>
                        </a:rPr>
                        <a:t>Introduction to Digital Marketing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400">
                          <a:effectLst/>
                        </a:rPr>
                        <a:t>Hours- 8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0304373"/>
                  </a:ext>
                </a:extLst>
              </a:tr>
              <a:tr h="1550924">
                <a:tc gridSpan="3">
                  <a:txBody>
                    <a:bodyPr/>
                    <a:lstStyle/>
                    <a:p>
                      <a:pPr marL="0" marR="228600" algn="just">
                        <a:lnSpc>
                          <a:spcPct val="115000"/>
                        </a:lnSpc>
                        <a:spcBef>
                          <a:spcPts val="10"/>
                        </a:spcBef>
                        <a:spcAft>
                          <a:spcPts val="0"/>
                        </a:spcAft>
                      </a:pPr>
                      <a:r>
                        <a:rPr lang="en-US" sz="1600" dirty="0">
                          <a:effectLst/>
                        </a:rPr>
                        <a:t>Introduction to Digital Marketing: Concept of Marketing, the new digital world - trends that are driving shifts from traditional marketing practices to digital marketing practices, the modern digital consumer and new consumer’s digital journey. Marketing strategies for the digital world-latest practices.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61531267"/>
                  </a:ext>
                </a:extLst>
              </a:tr>
            </a:tbl>
          </a:graphicData>
        </a:graphic>
      </p:graphicFrame>
      <p:graphicFrame>
        <p:nvGraphicFramePr>
          <p:cNvPr id="12" name="Table 11">
            <a:extLst>
              <a:ext uri="{FF2B5EF4-FFF2-40B4-BE49-F238E27FC236}">
                <a16:creationId xmlns:a16="http://schemas.microsoft.com/office/drawing/2014/main" id="{2E02BD86-419A-8A92-1BF1-03BCD95EA29A}"/>
              </a:ext>
            </a:extLst>
          </p:cNvPr>
          <p:cNvGraphicFramePr>
            <a:graphicFrameLocks noGrp="1"/>
          </p:cNvGraphicFramePr>
          <p:nvPr>
            <p:extLst>
              <p:ext uri="{D42A27DB-BD31-4B8C-83A1-F6EECF244321}">
                <p14:modId xmlns:p14="http://schemas.microsoft.com/office/powerpoint/2010/main" val="3507394987"/>
              </p:ext>
            </p:extLst>
          </p:nvPr>
        </p:nvGraphicFramePr>
        <p:xfrm>
          <a:off x="758191" y="2774474"/>
          <a:ext cx="7769860" cy="3457896"/>
        </p:xfrm>
        <a:graphic>
          <a:graphicData uri="http://schemas.openxmlformats.org/drawingml/2006/table">
            <a:tbl>
              <a:tblPr firstRow="1" firstCol="1" bandRow="1">
                <a:tableStyleId>{5C22544A-7EE6-4342-B048-85BDC9FD1C3A}</a:tableStyleId>
              </a:tblPr>
              <a:tblGrid>
                <a:gridCol w="1797797">
                  <a:extLst>
                    <a:ext uri="{9D8B030D-6E8A-4147-A177-3AD203B41FA5}">
                      <a16:colId xmlns:a16="http://schemas.microsoft.com/office/drawing/2014/main" val="452675528"/>
                    </a:ext>
                  </a:extLst>
                </a:gridCol>
                <a:gridCol w="3173227">
                  <a:extLst>
                    <a:ext uri="{9D8B030D-6E8A-4147-A177-3AD203B41FA5}">
                      <a16:colId xmlns:a16="http://schemas.microsoft.com/office/drawing/2014/main" val="1775242495"/>
                    </a:ext>
                  </a:extLst>
                </a:gridCol>
                <a:gridCol w="2798836">
                  <a:extLst>
                    <a:ext uri="{9D8B030D-6E8A-4147-A177-3AD203B41FA5}">
                      <a16:colId xmlns:a16="http://schemas.microsoft.com/office/drawing/2014/main" val="283000267"/>
                    </a:ext>
                  </a:extLst>
                </a:gridCol>
              </a:tblGrid>
              <a:tr h="305447">
                <a:tc>
                  <a:txBody>
                    <a:bodyPr/>
                    <a:lstStyle/>
                    <a:p>
                      <a:pPr marL="0" marR="0">
                        <a:lnSpc>
                          <a:spcPct val="115000"/>
                        </a:lnSpc>
                        <a:spcBef>
                          <a:spcPts val="0"/>
                        </a:spcBef>
                        <a:spcAft>
                          <a:spcPts val="0"/>
                        </a:spcAft>
                        <a:tabLst>
                          <a:tab pos="1533525" algn="l"/>
                        </a:tabLst>
                      </a:pPr>
                      <a:r>
                        <a:rPr lang="en-US" sz="1800" dirty="0">
                          <a:effectLst/>
                        </a:rPr>
                        <a:t>UNIT-II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rPr>
                        <a:t>Social Media Marketing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800">
                          <a:effectLst/>
                        </a:rPr>
                        <a:t> Hours-8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7227873"/>
                  </a:ext>
                </a:extLst>
              </a:tr>
              <a:tr h="954560">
                <a:tc gridSpan="3">
                  <a:txBody>
                    <a:bodyPr/>
                    <a:lstStyle/>
                    <a:p>
                      <a:pPr marL="0" marR="0" algn="just">
                        <a:lnSpc>
                          <a:spcPct val="115000"/>
                        </a:lnSpc>
                        <a:spcBef>
                          <a:spcPts val="0"/>
                        </a:spcBef>
                        <a:spcAft>
                          <a:spcPts val="1000"/>
                        </a:spcAft>
                      </a:pPr>
                      <a:r>
                        <a:rPr lang="en-US" sz="1800" dirty="0">
                          <a:effectLst/>
                        </a:rPr>
                        <a:t>Introduction to Blogging, Create a blog post for your project. Include headline, imagery, links and post, Content Planning and writing. Introduction to Face book, Twitter, Google +, LinkedIn, YouTube, Instagram and Pinterest; their channel advertising and campaigns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54167236"/>
                  </a:ext>
                </a:extLst>
              </a:tr>
              <a:tr h="630003">
                <a:tc>
                  <a:txBody>
                    <a:bodyPr/>
                    <a:lstStyle/>
                    <a:p>
                      <a:pPr marL="0" marR="0">
                        <a:lnSpc>
                          <a:spcPct val="115000"/>
                        </a:lnSpc>
                        <a:spcBef>
                          <a:spcPts val="0"/>
                        </a:spcBef>
                        <a:spcAft>
                          <a:spcPts val="0"/>
                        </a:spcAft>
                        <a:tabLst>
                          <a:tab pos="1533525" algn="l"/>
                        </a:tabLst>
                      </a:pPr>
                      <a:r>
                        <a:rPr lang="en-US" sz="1800">
                          <a:effectLst/>
                        </a:rPr>
                        <a:t>UNIT-III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b="1" dirty="0">
                          <a:effectLst/>
                        </a:rPr>
                        <a:t>Acquiring &amp; Engaging Users through Digital Channels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tabLst>
                          <a:tab pos="1533525" algn="l"/>
                        </a:tabLst>
                      </a:pPr>
                      <a:r>
                        <a:rPr lang="en-US" sz="1800" dirty="0">
                          <a:effectLst/>
                        </a:rPr>
                        <a:t> </a:t>
                      </a:r>
                      <a:r>
                        <a:rPr lang="en-US" sz="1800" b="1" dirty="0">
                          <a:effectLst/>
                        </a:rPr>
                        <a:t>Hours-8</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3634727"/>
                  </a:ext>
                </a:extLst>
              </a:tr>
              <a:tr h="1279116">
                <a:tc gridSpan="3">
                  <a:txBody>
                    <a:bodyPr/>
                    <a:lstStyle/>
                    <a:p>
                      <a:pPr marL="0" marR="0" algn="just">
                        <a:lnSpc>
                          <a:spcPct val="115000"/>
                        </a:lnSpc>
                        <a:spcBef>
                          <a:spcPts val="0"/>
                        </a:spcBef>
                        <a:spcAft>
                          <a:spcPts val="1000"/>
                        </a:spcAft>
                      </a:pPr>
                      <a:r>
                        <a:rPr lang="en-US" sz="1800" dirty="0">
                          <a:effectLst/>
                        </a:rPr>
                        <a:t>Understanding the relationship between content and branding and its impact on sales, search engine marketing, overview of search engine optimization (SEO), mobile marketing, video marketing, and social-media marketing. Marketing gamification, marketing analytic tools to segment, target and position.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2352802"/>
                  </a:ext>
                </a:extLst>
              </a:tr>
            </a:tbl>
          </a:graphicData>
        </a:graphic>
      </p:graphicFrame>
    </p:spTree>
    <p:extLst>
      <p:ext uri="{BB962C8B-B14F-4D97-AF65-F5344CB8AC3E}">
        <p14:creationId xmlns:p14="http://schemas.microsoft.com/office/powerpoint/2010/main" val="484233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2590799"/>
          </a:xfrm>
        </p:spPr>
        <p:txBody>
          <a:bodyPr>
            <a:noAutofit/>
          </a:bodyPr>
          <a:lstStyle/>
          <a:p>
            <a:pPr algn="just" fontAlgn="base"/>
            <a:r>
              <a:rPr lang="en-US" sz="2400" dirty="0">
                <a:latin typeface="Times New Roman" panose="02020603050405020304" pitchFamily="18" charset="0"/>
                <a:cs typeface="Times New Roman" panose="02020603050405020304" pitchFamily="18" charset="0"/>
              </a:rPr>
              <a:t>A copywriter is someone who understands people, knows what his audience likes and chooses the words that will appeal to them. </a:t>
            </a:r>
          </a:p>
          <a:p>
            <a:pPr marL="0" indent="0" algn="just" fontAlgn="base">
              <a:buNone/>
            </a:pPr>
            <a:endParaRPr lang="en-US" sz="2400" dirty="0">
              <a:latin typeface="Times New Roman" panose="02020603050405020304" pitchFamily="18" charset="0"/>
              <a:cs typeface="Times New Roman" panose="02020603050405020304" pitchFamily="18" charset="0"/>
            </a:endParaRPr>
          </a:p>
          <a:p>
            <a:pPr algn="just" fontAlgn="base"/>
            <a:r>
              <a:rPr lang="en-US" sz="2400" dirty="0">
                <a:latin typeface="Times New Roman" panose="02020603050405020304" pitchFamily="18" charset="0"/>
                <a:cs typeface="Times New Roman" panose="02020603050405020304" pitchFamily="18" charset="0"/>
              </a:rPr>
              <a:t>The headline, words, phrases, sentences and paragraphs used in the content have to persuade and cause readers to take a specific action. </a:t>
            </a:r>
          </a:p>
          <a:p>
            <a:pPr marL="0" indent="0" algn="just" fontAlgn="base">
              <a:buNone/>
            </a:pPr>
            <a:endParaRPr lang="en-US" sz="2400" dirty="0">
              <a:latin typeface="Times New Roman" panose="02020603050405020304" pitchFamily="18" charset="0"/>
              <a:cs typeface="Times New Roman" panose="02020603050405020304" pitchFamily="18" charset="0"/>
            </a:endParaRPr>
          </a:p>
          <a:p>
            <a:pPr algn="just" fontAlgn="base"/>
            <a:r>
              <a:rPr lang="en-US" sz="2400" dirty="0">
                <a:latin typeface="Times New Roman" panose="02020603050405020304" pitchFamily="18" charset="0"/>
                <a:cs typeface="Times New Roman" panose="02020603050405020304" pitchFamily="18" charset="0"/>
              </a:rPr>
              <a:t>An SEO copywriter also understand how Google feels about certain words and phrases, especially long tail phrases.</a:t>
            </a:r>
          </a:p>
          <a:p>
            <a:pPr>
              <a:buFont typeface="Wingdings" panose="05000000000000000000" pitchFamily="2" charset="2"/>
              <a:buChar char="§"/>
            </a:pPr>
            <a:endParaRPr lang="en-US" sz="2400" dirty="0"/>
          </a:p>
          <a:p>
            <a:pPr>
              <a:buFont typeface="Wingdings" panose="05000000000000000000" pitchFamily="2" charset="2"/>
              <a:buChar char="§"/>
            </a:pPr>
            <a:endParaRPr lang="en-US" sz="2400" b="1" u="sng" dirty="0"/>
          </a:p>
          <a:p>
            <a:pPr lvl="0">
              <a:buNone/>
            </a:pPr>
            <a:endParaRPr lang="en-US" sz="2400" dirty="0"/>
          </a:p>
        </p:txBody>
      </p:sp>
      <p:sp>
        <p:nvSpPr>
          <p:cNvPr id="4" name="Date Placeholder 3"/>
          <p:cNvSpPr>
            <a:spLocks noGrp="1"/>
          </p:cNvSpPr>
          <p:nvPr>
            <p:ph type="dt" sz="half" idx="10"/>
          </p:nvPr>
        </p:nvSpPr>
        <p:spPr/>
        <p:txBody>
          <a:bodyPr/>
          <a:lstStyle/>
          <a:p>
            <a:fld id="{A1B2A0E7-2243-43FA-A7AE-94B487636488}" type="datetime1">
              <a:rPr lang="en-US" smtClean="0"/>
              <a:t>28-May-24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142976"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SEO Copywriting  (CO3)</a:t>
            </a:r>
          </a:p>
        </p:txBody>
      </p:sp>
      <p:pic>
        <p:nvPicPr>
          <p:cNvPr id="9" name="Picture 2" descr="NIET, Greater Noida: Cutoff, Placements, Courses, Fees, Admission 2022">
            <a:extLst>
              <a:ext uri="{FF2B5EF4-FFF2-40B4-BE49-F238E27FC236}">
                <a16:creationId xmlns:a16="http://schemas.microsoft.com/office/drawing/2014/main" id="{2DD03D7D-322F-FDA2-7C45-3DB993123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640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4876799"/>
          </a:xfrm>
        </p:spPr>
        <p:txBody>
          <a:bodyPr>
            <a:normAutofit fontScale="92500" lnSpcReduction="10000"/>
          </a:bodyPr>
          <a:lstStyle/>
          <a:p>
            <a:pPr marL="0" indent="0" algn="just">
              <a:buNone/>
            </a:pPr>
            <a:r>
              <a:rPr lang="en-US" sz="2400" b="1" dirty="0">
                <a:latin typeface="Times New Roman" panose="02020603050405020304" pitchFamily="18" charset="0"/>
                <a:cs typeface="Times New Roman" panose="02020603050405020304" pitchFamily="18" charset="0"/>
              </a:rPr>
              <a:t>What is On-Page and Off-page SEO?</a:t>
            </a:r>
          </a:p>
          <a:p>
            <a:pPr marL="0" indent="0" algn="just">
              <a:buNone/>
            </a:pPr>
            <a:r>
              <a:rPr lang="en-US" sz="1900" dirty="0">
                <a:latin typeface="Times New Roman" panose="02020603050405020304" pitchFamily="18" charset="0"/>
                <a:cs typeface="Times New Roman" panose="02020603050405020304" pitchFamily="18" charset="0"/>
              </a:rPr>
              <a:t>On-Page SEO focuses on optimizing elements within your website, such as content, meta tags, URLs, and user experience, to make it more attractive to search engines and users. Off-Page SEO involves external activities, primarily around building high-quality backlinks and engaging in practices that enhance your website's authority and reputation on the web. Both are essential for a comprehensive SEO strategy to improve search engine rankings and drive organic traffic.</a:t>
            </a:r>
          </a:p>
          <a:p>
            <a:pPr marL="0" indent="0" algn="just">
              <a:buNone/>
            </a:pPr>
            <a:endParaRPr lang="en-US" sz="2400" dirty="0">
              <a:latin typeface="Times New Roman" panose="02020603050405020304" pitchFamily="18" charset="0"/>
              <a:cs typeface="Times New Roman" panose="02020603050405020304" pitchFamily="18" charset="0"/>
            </a:endParaRPr>
          </a:p>
          <a:p>
            <a:pPr lvl="0" algn="just"/>
            <a:r>
              <a:rPr lang="en-US" sz="2600" b="1" dirty="0">
                <a:latin typeface="Times New Roman" panose="02020603050405020304" pitchFamily="18" charset="0"/>
                <a:cs typeface="Times New Roman" panose="02020603050405020304" pitchFamily="18" charset="0"/>
              </a:rPr>
              <a:t>On-Page SEO</a:t>
            </a:r>
            <a:r>
              <a:rPr lang="en-US" sz="2600" dirty="0">
                <a:latin typeface="Times New Roman" panose="02020603050405020304" pitchFamily="18" charset="0"/>
                <a:cs typeface="Times New Roman" panose="02020603050405020304" pitchFamily="18" charset="0"/>
              </a:rPr>
              <a:t>– It includes providing good content, good keywords selection, putting keywords on correct places, giving appropriate title to every page, etc.</a:t>
            </a:r>
          </a:p>
          <a:p>
            <a:pPr marL="0" lvl="0" indent="0" algn="just">
              <a:buNone/>
            </a:pPr>
            <a:endParaRPr lang="en-US" sz="2600" dirty="0">
              <a:latin typeface="Times New Roman" panose="02020603050405020304" pitchFamily="18" charset="0"/>
              <a:cs typeface="Times New Roman" panose="02020603050405020304" pitchFamily="18" charset="0"/>
            </a:endParaRPr>
          </a:p>
          <a:p>
            <a:pPr lvl="0" algn="just"/>
            <a:r>
              <a:rPr lang="en-US" sz="2600" b="1" dirty="0">
                <a:latin typeface="Times New Roman" panose="02020603050405020304" pitchFamily="18" charset="0"/>
                <a:cs typeface="Times New Roman" panose="02020603050405020304" pitchFamily="18" charset="0"/>
              </a:rPr>
              <a:t>Off-Page SEO</a:t>
            </a:r>
            <a:r>
              <a:rPr lang="en-US" sz="2600" dirty="0">
                <a:latin typeface="Times New Roman" panose="02020603050405020304" pitchFamily="18" charset="0"/>
                <a:cs typeface="Times New Roman" panose="02020603050405020304" pitchFamily="18" charset="0"/>
              </a:rPr>
              <a:t>– It includes link building, increasing link popularity by submitting open directories, search engines, link exchange, etc.</a:t>
            </a:r>
          </a:p>
          <a:p>
            <a:pPr lvl="0">
              <a:buNone/>
            </a:pPr>
            <a:endParaRPr lang="en-US" sz="3500" dirty="0"/>
          </a:p>
        </p:txBody>
      </p:sp>
      <p:sp>
        <p:nvSpPr>
          <p:cNvPr id="4" name="Date Placeholder 3"/>
          <p:cNvSpPr>
            <a:spLocks noGrp="1"/>
          </p:cNvSpPr>
          <p:nvPr>
            <p:ph type="dt" sz="half" idx="10"/>
          </p:nvPr>
        </p:nvSpPr>
        <p:spPr/>
        <p:txBody>
          <a:bodyPr/>
          <a:lstStyle/>
          <a:p>
            <a:fld id="{2538477D-86C1-4264-80C4-B1B8CE7E4E0B}" type="datetime1">
              <a:rPr lang="en-US" smtClean="0"/>
              <a:t>28-May-24</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462355" y="3583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pPr algn="ctr">
              <a:spcBef>
                <a:spcPct val="0"/>
              </a:spcBef>
              <a:defRPr/>
            </a:pPr>
            <a:r>
              <a:rPr lang="en-US" sz="2400" dirty="0"/>
              <a:t>SEO(CO3)</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D33FF611-AD76-A977-8F86-1C36415ED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994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47800"/>
            <a:ext cx="7772400" cy="47244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As discussed, this is the process of gaining presence via unpaid efforts. The ads that appear on the SERPS that are unpaid are known as organic results, which are found below the paid search ads. See the image below – the ads which are organic are the ones found in the green box below the top paid placements highlighted in blue.</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p>
          <a:p>
            <a:pPr algn="just">
              <a:buNone/>
            </a:pPr>
            <a:endParaRPr lang="en-US" sz="2400" dirty="0"/>
          </a:p>
          <a:p>
            <a:pPr algn="just">
              <a:buNone/>
            </a:pPr>
            <a:endParaRPr lang="en-US" sz="2400" dirty="0"/>
          </a:p>
        </p:txBody>
      </p:sp>
      <p:sp>
        <p:nvSpPr>
          <p:cNvPr id="4" name="Date Placeholder 3"/>
          <p:cNvSpPr>
            <a:spLocks noGrp="1"/>
          </p:cNvSpPr>
          <p:nvPr>
            <p:ph type="dt" sz="half" idx="10"/>
          </p:nvPr>
        </p:nvSpPr>
        <p:spPr/>
        <p:txBody>
          <a:bodyPr/>
          <a:lstStyle/>
          <a:p>
            <a:fld id="{37BC29FA-6B19-4467-83F5-AFA3123CD5B2}"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400" b="1" dirty="0"/>
              <a:t>                         </a:t>
            </a:r>
            <a:r>
              <a:rPr lang="en-US" sz="2400" dirty="0"/>
              <a:t>Search Engine Optimization (CO3)</a:t>
            </a:r>
          </a:p>
        </p:txBody>
      </p:sp>
      <p:pic>
        <p:nvPicPr>
          <p:cNvPr id="9" name="Picture 2" descr="NIET, Greater Noida: Cutoff, Placements, Courses, Fees, Admission 2022">
            <a:extLst>
              <a:ext uri="{FF2B5EF4-FFF2-40B4-BE49-F238E27FC236}">
                <a16:creationId xmlns:a16="http://schemas.microsoft.com/office/drawing/2014/main" id="{BE03D380-D90B-43C5-A19F-14CE6403E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91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257800"/>
          </a:xfrm>
        </p:spPr>
        <p:txBody>
          <a:bodyPr>
            <a:normAutofit/>
          </a:bodyPr>
          <a:lstStyle/>
          <a:p>
            <a:pPr algn="just">
              <a:buNone/>
            </a:pPr>
            <a:r>
              <a:rPr lang="en-US" sz="2400" dirty="0"/>
              <a:t>    </a:t>
            </a:r>
            <a:endParaRPr lang="en-US" dirty="0"/>
          </a:p>
        </p:txBody>
      </p:sp>
      <p:sp>
        <p:nvSpPr>
          <p:cNvPr id="4" name="Date Placeholder 3"/>
          <p:cNvSpPr>
            <a:spLocks noGrp="1"/>
          </p:cNvSpPr>
          <p:nvPr>
            <p:ph type="dt" sz="half" idx="10"/>
          </p:nvPr>
        </p:nvSpPr>
        <p:spPr/>
        <p:txBody>
          <a:bodyPr/>
          <a:lstStyle/>
          <a:p>
            <a:fld id="{F81D89CF-3816-4637-A9DB-EB7BC04E2137}"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400" dirty="0"/>
              <a:t>                         Search Engine Optimization (CO3)</a:t>
            </a:r>
          </a:p>
        </p:txBody>
      </p:sp>
      <p:pic>
        <p:nvPicPr>
          <p:cNvPr id="2" name="Picture 1"/>
          <p:cNvPicPr>
            <a:picLocks noChangeAspect="1"/>
          </p:cNvPicPr>
          <p:nvPr/>
        </p:nvPicPr>
        <p:blipFill>
          <a:blip r:embed="rId2"/>
          <a:stretch>
            <a:fillRect/>
          </a:stretch>
        </p:blipFill>
        <p:spPr>
          <a:xfrm>
            <a:off x="914401" y="914399"/>
            <a:ext cx="7162800" cy="5553075"/>
          </a:xfrm>
          <a:prstGeom prst="rect">
            <a:avLst/>
          </a:prstGeom>
        </p:spPr>
      </p:pic>
      <p:pic>
        <p:nvPicPr>
          <p:cNvPr id="10" name="Picture 2" descr="NIET, Greater Noida: Cutoff, Placements, Courses, Fees, Admission 2022">
            <a:extLst>
              <a:ext uri="{FF2B5EF4-FFF2-40B4-BE49-F238E27FC236}">
                <a16:creationId xmlns:a16="http://schemas.microsoft.com/office/drawing/2014/main" id="{794642E6-A2DF-41D6-BD5D-C37B113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6"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25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7225" y="944880"/>
            <a:ext cx="7772400" cy="4724400"/>
          </a:xfrm>
        </p:spPr>
        <p:txBody>
          <a:bodyPr>
            <a:norm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There are several things you can do such as improve your chances of being ranked organically such as rewriting content to match keywords, write meta tags to match keywords, create more quality content to build authority, get other sites to link to your site, and maintain an active presence on social media to help create external links.</a:t>
            </a:r>
          </a:p>
          <a:p>
            <a:pPr algn="just">
              <a:buFont typeface="Wingdings" panose="05000000000000000000" pitchFamily="2" charset="2"/>
              <a:buChar char="q"/>
            </a:pPr>
            <a:endParaRPr lang="en-US" sz="2000" dirty="0"/>
          </a:p>
          <a:p>
            <a:pPr algn="just">
              <a:buNone/>
            </a:pPr>
            <a:endParaRPr lang="en-US" sz="2000" dirty="0"/>
          </a:p>
          <a:p>
            <a:pPr algn="just">
              <a:buNone/>
            </a:pPr>
            <a:endParaRPr lang="en-US" dirty="0"/>
          </a:p>
        </p:txBody>
      </p:sp>
      <p:sp>
        <p:nvSpPr>
          <p:cNvPr id="4" name="Date Placeholder 3"/>
          <p:cNvSpPr>
            <a:spLocks noGrp="1"/>
          </p:cNvSpPr>
          <p:nvPr>
            <p:ph type="dt" sz="half" idx="10"/>
          </p:nvPr>
        </p:nvSpPr>
        <p:spPr/>
        <p:txBody>
          <a:bodyPr/>
          <a:lstStyle/>
          <a:p>
            <a:fld id="{1F1C4C4A-AC1C-4DC3-A69E-144E32A688F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400" b="1" dirty="0"/>
              <a:t>                         </a:t>
            </a:r>
            <a:r>
              <a:rPr lang="en-US" sz="2400" dirty="0"/>
              <a:t>Search Engine Optimization (CO3)</a:t>
            </a:r>
          </a:p>
        </p:txBody>
      </p:sp>
      <p:pic>
        <p:nvPicPr>
          <p:cNvPr id="9" name="Picture 2" descr="NIET, Greater Noida: Cutoff, Placements, Courses, Fees, Admission 2022">
            <a:extLst>
              <a:ext uri="{FF2B5EF4-FFF2-40B4-BE49-F238E27FC236}">
                <a16:creationId xmlns:a16="http://schemas.microsoft.com/office/drawing/2014/main" id="{BE03D380-D90B-43C5-A19F-14CE6403E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819400"/>
            <a:ext cx="3531838" cy="3429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2819400"/>
            <a:ext cx="4187372" cy="3429000"/>
          </a:xfrm>
          <a:prstGeom prst="rect">
            <a:avLst/>
          </a:prstGeom>
        </p:spPr>
      </p:pic>
    </p:spTree>
    <p:extLst>
      <p:ext uri="{BB962C8B-B14F-4D97-AF65-F5344CB8AC3E}">
        <p14:creationId xmlns:p14="http://schemas.microsoft.com/office/powerpoint/2010/main" val="21737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763000" cy="4724400"/>
          </a:xfrm>
        </p:spPr>
        <p:txBody>
          <a:bodyPr>
            <a:normAutofit/>
          </a:bodyPr>
          <a:lstStyle/>
          <a:p>
            <a:pPr marL="514350" indent="-514350" algn="just">
              <a:buAutoNum type="arabicPeriod"/>
            </a:pPr>
            <a:r>
              <a:rPr lang="en-US" sz="2400" dirty="0">
                <a:latin typeface="Times New Roman" panose="02020603050405020304" pitchFamily="18" charset="0"/>
                <a:cs typeface="Times New Roman" panose="02020603050405020304" pitchFamily="18" charset="0"/>
              </a:rPr>
              <a:t>2 types of search marketing are: ________ &amp; _______.</a:t>
            </a:r>
          </a:p>
          <a:p>
            <a:pPr marL="514350" indent="-514350" algn="just">
              <a:buAutoNum type="arabicPeriod"/>
            </a:pPr>
            <a:r>
              <a:rPr lang="en-US" sz="2400" dirty="0">
                <a:latin typeface="Times New Roman" panose="02020603050405020304" pitchFamily="18" charset="0"/>
                <a:cs typeface="Times New Roman" panose="02020603050405020304" pitchFamily="18" charset="0"/>
              </a:rPr>
              <a:t>Search Marketing is always paid. (True/</a:t>
            </a:r>
            <a:r>
              <a:rPr lang="en-US" sz="2400" b="1" dirty="0">
                <a:latin typeface="Times New Roman" panose="02020603050405020304" pitchFamily="18" charset="0"/>
                <a:cs typeface="Times New Roman" panose="02020603050405020304" pitchFamily="18" charset="0"/>
              </a:rPr>
              <a:t>False</a:t>
            </a:r>
            <a:r>
              <a:rPr lang="en-US" sz="2400" dirty="0">
                <a:latin typeface="Times New Roman" panose="02020603050405020304" pitchFamily="18" charset="0"/>
                <a:cs typeface="Times New Roman" panose="02020603050405020304" pitchFamily="18" charset="0"/>
              </a:rPr>
              <a:t>)</a:t>
            </a:r>
          </a:p>
          <a:p>
            <a:pPr marL="514350" indent="-514350" algn="just">
              <a:buAutoNum type="arabicPeriod"/>
            </a:pPr>
            <a:r>
              <a:rPr lang="en-US" sz="2400" dirty="0">
                <a:latin typeface="Times New Roman" panose="02020603050405020304" pitchFamily="18" charset="0"/>
                <a:cs typeface="Times New Roman" panose="02020603050405020304" pitchFamily="18" charset="0"/>
              </a:rPr>
              <a:t>SEO stands for ________.</a:t>
            </a:r>
          </a:p>
          <a:p>
            <a:pPr marL="514350" indent="-514350" algn="just">
              <a:buAutoNum type="arabicPeriod"/>
            </a:pPr>
            <a:r>
              <a:rPr lang="en-US" sz="2400" dirty="0">
                <a:latin typeface="Times New Roman" panose="02020603050405020304" pitchFamily="18" charset="0"/>
                <a:cs typeface="Times New Roman" panose="02020603050405020304" pitchFamily="18" charset="0"/>
              </a:rPr>
              <a:t>Unpaid advertisements are called </a:t>
            </a:r>
            <a:r>
              <a:rPr lang="en-US" sz="2400" b="1" dirty="0">
                <a:latin typeface="Times New Roman" panose="02020603050405020304" pitchFamily="18" charset="0"/>
                <a:cs typeface="Times New Roman" panose="02020603050405020304" pitchFamily="18" charset="0"/>
              </a:rPr>
              <a:t>Organic </a:t>
            </a:r>
            <a:r>
              <a:rPr lang="en-US" sz="2400" dirty="0">
                <a:latin typeface="Times New Roman" panose="02020603050405020304" pitchFamily="18" charset="0"/>
                <a:cs typeface="Times New Roman" panose="02020603050405020304" pitchFamily="18" charset="0"/>
              </a:rPr>
              <a:t>listings.</a:t>
            </a:r>
          </a:p>
          <a:p>
            <a:pPr marL="514350" indent="-514350" algn="just">
              <a:buAutoNum type="arabicPeriod"/>
            </a:pPr>
            <a:r>
              <a:rPr lang="en-US" sz="2400" dirty="0">
                <a:latin typeface="Times New Roman" panose="02020603050405020304" pitchFamily="18" charset="0"/>
                <a:cs typeface="Times New Roman" panose="02020603050405020304" pitchFamily="18" charset="0"/>
              </a:rPr>
              <a:t>SERP stands for Search engine review page. (True/ </a:t>
            </a:r>
            <a:r>
              <a:rPr lang="en-US" sz="2400" b="1" dirty="0">
                <a:latin typeface="Times New Roman" panose="02020603050405020304" pitchFamily="18" charset="0"/>
                <a:cs typeface="Times New Roman" panose="02020603050405020304" pitchFamily="18" charset="0"/>
              </a:rPr>
              <a:t>False</a:t>
            </a:r>
            <a:r>
              <a:rPr lang="en-US" sz="2400" dirty="0">
                <a:latin typeface="Times New Roman" panose="02020603050405020304" pitchFamily="18" charset="0"/>
                <a:cs typeface="Times New Roman" panose="02020603050405020304" pitchFamily="18" charset="0"/>
              </a:rPr>
              <a:t>)</a:t>
            </a:r>
          </a:p>
          <a:p>
            <a:pPr marL="514350" indent="-514350" algn="just">
              <a:buAutoNum type="arabicPeriod"/>
            </a:pPr>
            <a:endParaRPr lang="en-US" dirty="0"/>
          </a:p>
          <a:p>
            <a:pPr marL="514350" indent="-514350" algn="just">
              <a:buAutoNum type="arabicPeriod"/>
            </a:pPr>
            <a:endParaRPr lang="en-US" dirty="0"/>
          </a:p>
        </p:txBody>
      </p:sp>
      <p:sp>
        <p:nvSpPr>
          <p:cNvPr id="4" name="Date Placeholder 3"/>
          <p:cNvSpPr>
            <a:spLocks noGrp="1"/>
          </p:cNvSpPr>
          <p:nvPr>
            <p:ph type="dt" sz="half" idx="10"/>
          </p:nvPr>
        </p:nvSpPr>
        <p:spPr/>
        <p:txBody>
          <a:bodyPr/>
          <a:lstStyle/>
          <a:p>
            <a:fld id="{34CAE21C-C8B1-4785-A2A1-1FBDA02AA59A}"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000" b="1" dirty="0"/>
              <a:t>                                           </a:t>
            </a:r>
            <a:r>
              <a:rPr lang="en-US" sz="2400" dirty="0"/>
              <a:t>Daily Quiz</a:t>
            </a:r>
          </a:p>
        </p:txBody>
      </p:sp>
      <p:pic>
        <p:nvPicPr>
          <p:cNvPr id="10" name="Picture 2" descr="NIET, Greater Noida: Cutoff, Placements, Courses, Fees, Admission 2022">
            <a:extLst>
              <a:ext uri="{FF2B5EF4-FFF2-40B4-BE49-F238E27FC236}">
                <a16:creationId xmlns:a16="http://schemas.microsoft.com/office/drawing/2014/main" id="{FE40FB35-A5BB-4461-9E9E-CC49A0566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8"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013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200" b="1" dirty="0">
              <a:solidFill>
                <a:schemeClr val="tx1"/>
              </a:solidFill>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Social Media Marketing, Mobile Marketing and Video Marketing</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–III) </a:t>
            </a:r>
            <a:r>
              <a:rPr lang="en-US" sz="2800" dirty="0">
                <a:solidFill>
                  <a:prstClr val="black"/>
                </a:solidFill>
                <a:latin typeface="Calibri"/>
              </a:rPr>
              <a:t>Topic 3</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0"/>
            <a:ext cx="1581538" cy="906463"/>
          </a:xfrm>
          <a:prstGeom prst="rect">
            <a:avLst/>
          </a:prstGeom>
        </p:spPr>
      </p:pic>
      <p:sp>
        <p:nvSpPr>
          <p:cNvPr id="4" name="Date Placeholder 3">
            <a:extLst>
              <a:ext uri="{FF2B5EF4-FFF2-40B4-BE49-F238E27FC236}">
                <a16:creationId xmlns:a16="http://schemas.microsoft.com/office/drawing/2014/main" id="{67BA2BFF-AED3-0F39-DCCC-57E1A9A22431}"/>
              </a:ext>
            </a:extLst>
          </p:cNvPr>
          <p:cNvSpPr>
            <a:spLocks noGrp="1"/>
          </p:cNvSpPr>
          <p:nvPr>
            <p:ph type="dt" sz="half" idx="10"/>
          </p:nvPr>
        </p:nvSpPr>
        <p:spPr/>
        <p:txBody>
          <a:bodyPr/>
          <a:lstStyle/>
          <a:p>
            <a:fld id="{49A63772-A3D3-4FAB-AFA3-B3DA047264AE}" type="datetime1">
              <a:rPr lang="en-US" smtClean="0"/>
              <a:t>28-May-24</a:t>
            </a:fld>
            <a:endParaRPr lang="en-US"/>
          </a:p>
        </p:txBody>
      </p:sp>
      <p:sp>
        <p:nvSpPr>
          <p:cNvPr id="6" name="Footer Placeholder 5">
            <a:extLst>
              <a:ext uri="{FF2B5EF4-FFF2-40B4-BE49-F238E27FC236}">
                <a16:creationId xmlns:a16="http://schemas.microsoft.com/office/drawing/2014/main" id="{A2F07610-F7FA-39C8-EF8E-AC8399AB6C98}"/>
              </a:ext>
            </a:extLst>
          </p:cNvPr>
          <p:cNvSpPr>
            <a:spLocks noGrp="1"/>
          </p:cNvSpPr>
          <p:nvPr>
            <p:ph type="ftr" sz="quarter" idx="11"/>
          </p:nvPr>
        </p:nvSpPr>
        <p:spPr/>
        <p:txBody>
          <a:bodyPr/>
          <a:lstStyle/>
          <a:p>
            <a:r>
              <a:rPr lang="sv-SE"/>
              <a:t>Digital Marketing               Unit 3</a:t>
            </a:r>
            <a:endParaRPr lang="en-US" dirty="0"/>
          </a:p>
        </p:txBody>
      </p:sp>
      <p:sp>
        <p:nvSpPr>
          <p:cNvPr id="7" name="Slide Number Placeholder 6">
            <a:extLst>
              <a:ext uri="{FF2B5EF4-FFF2-40B4-BE49-F238E27FC236}">
                <a16:creationId xmlns:a16="http://schemas.microsoft.com/office/drawing/2014/main" id="{C99E8E8E-2499-4169-DA66-8516183AF427}"/>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808634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6B4E19-B653-49D5-B3E1-6803622508D4}" type="datetime1">
              <a:rPr lang="en-US" smtClean="0">
                <a:solidFill>
                  <a:prstClr val="black">
                    <a:tint val="75000"/>
                  </a:prstClr>
                </a:solidFill>
              </a:rPr>
              <a:t>28-May-24</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57</a:t>
            </a:fld>
            <a:endParaRPr lang="en-US">
              <a:solidFill>
                <a:prstClr val="black">
                  <a:tint val="75000"/>
                </a:prstClr>
              </a:solidFill>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Social Media Marketing (CO3)</a:t>
            </a:r>
          </a:p>
        </p:txBody>
      </p:sp>
      <p:pic>
        <p:nvPicPr>
          <p:cNvPr id="9" name="Picture 2" descr="NIET, Greater Noida: Cutoff, Placements, Courses, Fees, Admission 2022">
            <a:extLst>
              <a:ext uri="{FF2B5EF4-FFF2-40B4-BE49-F238E27FC236}">
                <a16:creationId xmlns:a16="http://schemas.microsoft.com/office/drawing/2014/main" id="{5B11D7E8-8B1E-4170-9401-F32FC40DF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ocial Media Marketing for Businesses">
            <a:extLst>
              <a:ext uri="{FF2B5EF4-FFF2-40B4-BE49-F238E27FC236}">
                <a16:creationId xmlns:a16="http://schemas.microsoft.com/office/drawing/2014/main" id="{B57FD8B9-EBD7-3943-F165-0D7CE3872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894" y="1010327"/>
            <a:ext cx="6858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03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76400"/>
            <a:ext cx="8229600" cy="3733800"/>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Social media marketing is the use of social media platforms and websites to promote a product or service.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Although the terms e-marketing and digital marketing are still dominant in academia, social media marketing is becoming more popular for both practitioners and researchers.</a:t>
            </a:r>
          </a:p>
          <a:p>
            <a:pPr marL="0" indent="0" algn="just">
              <a:buNone/>
            </a:pPr>
            <a:endParaRPr lang="en-US" sz="2400" dirty="0"/>
          </a:p>
          <a:p>
            <a:pPr>
              <a:buNone/>
            </a:pPr>
            <a:endParaRPr lang="en-US" sz="2400" b="1" u="sng" dirty="0"/>
          </a:p>
          <a:p>
            <a:pPr>
              <a:buNone/>
            </a:pPr>
            <a:r>
              <a:rPr lang="en-US" sz="2400" dirty="0"/>
              <a:t>     </a:t>
            </a:r>
          </a:p>
          <a:p>
            <a:pPr>
              <a:buNone/>
            </a:pPr>
            <a:endParaRPr lang="en-US" sz="2400" dirty="0"/>
          </a:p>
        </p:txBody>
      </p:sp>
      <p:sp>
        <p:nvSpPr>
          <p:cNvPr id="4" name="Date Placeholder 3"/>
          <p:cNvSpPr>
            <a:spLocks noGrp="1"/>
          </p:cNvSpPr>
          <p:nvPr>
            <p:ph type="dt" sz="half" idx="10"/>
          </p:nvPr>
        </p:nvSpPr>
        <p:spPr/>
        <p:txBody>
          <a:bodyPr/>
          <a:lstStyle/>
          <a:p>
            <a:fld id="{514311A5-8491-44D1-ABD1-509AF25660A4}" type="datetime1">
              <a:rPr lang="en-US" smtClean="0">
                <a:solidFill>
                  <a:prstClr val="black">
                    <a:tint val="75000"/>
                  </a:prstClr>
                </a:solidFill>
              </a:rPr>
              <a:t>28-May-24</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58</a:t>
            </a:fld>
            <a:endParaRPr lang="en-US">
              <a:solidFill>
                <a:prstClr val="black">
                  <a:tint val="75000"/>
                </a:prstClr>
              </a:solidFill>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Social Media Marketing  (CO3)</a:t>
            </a:r>
          </a:p>
        </p:txBody>
      </p:sp>
      <p:pic>
        <p:nvPicPr>
          <p:cNvPr id="9" name="Picture 2" descr="NIET, Greater Noida: Cutoff, Placements, Courses, Fees, Admission 2022">
            <a:extLst>
              <a:ext uri="{FF2B5EF4-FFF2-40B4-BE49-F238E27FC236}">
                <a16:creationId xmlns:a16="http://schemas.microsoft.com/office/drawing/2014/main" id="{5B11D7E8-8B1E-4170-9401-F32FC40DF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102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buNone/>
            </a:pPr>
            <a:endParaRPr lang="en-US" sz="2400" dirty="0"/>
          </a:p>
          <a:p>
            <a:pPr>
              <a:buNone/>
            </a:pPr>
            <a:r>
              <a:rPr lang="en-US" sz="2400" dirty="0">
                <a:latin typeface="Times New Roman" panose="02020603050405020304" pitchFamily="18" charset="0"/>
                <a:cs typeface="Times New Roman" panose="02020603050405020304" pitchFamily="18" charset="0"/>
              </a:rPr>
              <a:t>Social media marketing can help with a number of goals, such as:</a:t>
            </a:r>
          </a:p>
          <a:p>
            <a:pPr lvl="0"/>
            <a:endParaRPr lang="en-US"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rPr>
              <a:t>Increasing website traffic</a:t>
            </a:r>
          </a:p>
          <a:p>
            <a:pPr lvl="0"/>
            <a:r>
              <a:rPr lang="en-US" sz="2400" dirty="0">
                <a:latin typeface="Times New Roman" panose="02020603050405020304" pitchFamily="18" charset="0"/>
                <a:cs typeface="Times New Roman" panose="02020603050405020304" pitchFamily="18" charset="0"/>
              </a:rPr>
              <a:t>Building conversions</a:t>
            </a:r>
          </a:p>
          <a:p>
            <a:pPr lvl="0"/>
            <a:r>
              <a:rPr lang="en-US" sz="2400" dirty="0">
                <a:latin typeface="Times New Roman" panose="02020603050405020304" pitchFamily="18" charset="0"/>
                <a:cs typeface="Times New Roman" panose="02020603050405020304" pitchFamily="18" charset="0"/>
              </a:rPr>
              <a:t>Raising brand awareness</a:t>
            </a:r>
          </a:p>
          <a:p>
            <a:pPr lvl="0"/>
            <a:r>
              <a:rPr lang="en-US" sz="2400" dirty="0">
                <a:latin typeface="Times New Roman" panose="02020603050405020304" pitchFamily="18" charset="0"/>
                <a:cs typeface="Times New Roman" panose="02020603050405020304" pitchFamily="18" charset="0"/>
              </a:rPr>
              <a:t>Creating a brand identity and positive brand association</a:t>
            </a:r>
          </a:p>
          <a:p>
            <a:pPr lvl="0"/>
            <a:r>
              <a:rPr lang="en-US" sz="2400" dirty="0">
                <a:latin typeface="Times New Roman" panose="02020603050405020304" pitchFamily="18" charset="0"/>
                <a:cs typeface="Times New Roman" panose="02020603050405020304" pitchFamily="18" charset="0"/>
              </a:rPr>
              <a:t>Improving communication and interaction with key audiences</a:t>
            </a:r>
          </a:p>
          <a:p>
            <a:pPr>
              <a:buNone/>
            </a:pPr>
            <a:endParaRPr lang="en-US" sz="2400" dirty="0"/>
          </a:p>
          <a:p>
            <a:pPr>
              <a:buNone/>
            </a:pPr>
            <a:endParaRPr lang="en-US" sz="2400" dirty="0"/>
          </a:p>
          <a:p>
            <a:pPr>
              <a:buNone/>
            </a:pPr>
            <a:endParaRPr lang="en-US" sz="2400" b="1" u="sng" dirty="0"/>
          </a:p>
          <a:p>
            <a:pPr>
              <a:buNone/>
            </a:pPr>
            <a:r>
              <a:rPr lang="en-US" sz="2400" dirty="0"/>
              <a:t>     </a:t>
            </a:r>
          </a:p>
          <a:p>
            <a:pPr>
              <a:buNone/>
            </a:pPr>
            <a:endParaRPr lang="en-US" sz="2400" dirty="0"/>
          </a:p>
        </p:txBody>
      </p:sp>
      <p:sp>
        <p:nvSpPr>
          <p:cNvPr id="4" name="Date Placeholder 3"/>
          <p:cNvSpPr>
            <a:spLocks noGrp="1"/>
          </p:cNvSpPr>
          <p:nvPr>
            <p:ph type="dt" sz="half" idx="10"/>
          </p:nvPr>
        </p:nvSpPr>
        <p:spPr/>
        <p:txBody>
          <a:bodyPr/>
          <a:lstStyle/>
          <a:p>
            <a:fld id="{221ABC90-9423-4EA5-9603-05C9C63F7BF3}" type="datetime1">
              <a:rPr lang="en-US" smtClean="0">
                <a:solidFill>
                  <a:prstClr val="black">
                    <a:tint val="75000"/>
                  </a:prstClr>
                </a:solidFill>
              </a:rPr>
              <a:t>28-May-24</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59</a:t>
            </a:fld>
            <a:endParaRPr lang="en-US">
              <a:solidFill>
                <a:prstClr val="black">
                  <a:tint val="75000"/>
                </a:prstClr>
              </a:solidFill>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Social Media Marketing  (CO3)</a:t>
            </a:r>
          </a:p>
        </p:txBody>
      </p:sp>
      <p:pic>
        <p:nvPicPr>
          <p:cNvPr id="9" name="Picture 2" descr="NIET, Greater Noida: Cutoff, Placements, Courses, Fees, Admission 2022">
            <a:extLst>
              <a:ext uri="{FF2B5EF4-FFF2-40B4-BE49-F238E27FC236}">
                <a16:creationId xmlns:a16="http://schemas.microsoft.com/office/drawing/2014/main" id="{4B9A11F3-E6EA-4339-9F0D-3BDEDEBC4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52" y="13699"/>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586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C4C956-6100-416C-870A-6C31E772626E}"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Syllabus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a:spLocks noChangeArrowheads="1"/>
          </p:cNvSpPr>
          <p:nvPr/>
        </p:nvSpPr>
        <p:spPr bwMode="auto">
          <a:xfrm>
            <a:off x="1176338" y="3406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0" name="Table 9">
            <a:extLst>
              <a:ext uri="{FF2B5EF4-FFF2-40B4-BE49-F238E27FC236}">
                <a16:creationId xmlns:a16="http://schemas.microsoft.com/office/drawing/2014/main" id="{E0FD9BFD-151D-9CE9-9686-1F08CDF951E4}"/>
              </a:ext>
            </a:extLst>
          </p:cNvPr>
          <p:cNvGraphicFramePr>
            <a:graphicFrameLocks noGrp="1"/>
          </p:cNvGraphicFramePr>
          <p:nvPr>
            <p:extLst>
              <p:ext uri="{D42A27DB-BD31-4B8C-83A1-F6EECF244321}">
                <p14:modId xmlns:p14="http://schemas.microsoft.com/office/powerpoint/2010/main" val="4254238404"/>
              </p:ext>
            </p:extLst>
          </p:nvPr>
        </p:nvGraphicFramePr>
        <p:xfrm>
          <a:off x="685800" y="1600201"/>
          <a:ext cx="7696200" cy="2760635"/>
        </p:xfrm>
        <a:graphic>
          <a:graphicData uri="http://schemas.openxmlformats.org/drawingml/2006/table">
            <a:tbl>
              <a:tblPr firstRow="1" firstCol="1" bandRow="1">
                <a:tableStyleId>{5C22544A-7EE6-4342-B048-85BDC9FD1C3A}</a:tableStyleId>
              </a:tblPr>
              <a:tblGrid>
                <a:gridCol w="1758858">
                  <a:extLst>
                    <a:ext uri="{9D8B030D-6E8A-4147-A177-3AD203B41FA5}">
                      <a16:colId xmlns:a16="http://schemas.microsoft.com/office/drawing/2014/main" val="855970151"/>
                    </a:ext>
                  </a:extLst>
                </a:gridCol>
                <a:gridCol w="3104494">
                  <a:extLst>
                    <a:ext uri="{9D8B030D-6E8A-4147-A177-3AD203B41FA5}">
                      <a16:colId xmlns:a16="http://schemas.microsoft.com/office/drawing/2014/main" val="1155053328"/>
                    </a:ext>
                  </a:extLst>
                </a:gridCol>
                <a:gridCol w="158645">
                  <a:extLst>
                    <a:ext uri="{9D8B030D-6E8A-4147-A177-3AD203B41FA5}">
                      <a16:colId xmlns:a16="http://schemas.microsoft.com/office/drawing/2014/main" val="4216174960"/>
                    </a:ext>
                  </a:extLst>
                </a:gridCol>
                <a:gridCol w="2674203">
                  <a:extLst>
                    <a:ext uri="{9D8B030D-6E8A-4147-A177-3AD203B41FA5}">
                      <a16:colId xmlns:a16="http://schemas.microsoft.com/office/drawing/2014/main" val="1742050796"/>
                    </a:ext>
                  </a:extLst>
                </a:gridCol>
              </a:tblGrid>
              <a:tr h="339241">
                <a:tc>
                  <a:txBody>
                    <a:bodyPr/>
                    <a:lstStyle/>
                    <a:p>
                      <a:pPr marL="0" marR="0">
                        <a:lnSpc>
                          <a:spcPct val="115000"/>
                        </a:lnSpc>
                        <a:spcBef>
                          <a:spcPts val="0"/>
                        </a:spcBef>
                        <a:spcAft>
                          <a:spcPts val="0"/>
                        </a:spcAft>
                        <a:tabLst>
                          <a:tab pos="1533525" algn="l"/>
                        </a:tabLst>
                      </a:pPr>
                      <a:r>
                        <a:rPr lang="en-US" sz="1800" dirty="0">
                          <a:effectLst/>
                        </a:rPr>
                        <a:t>UNIT-IV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rPr>
                        <a:t>Designing Organization for Digital Success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tabLst>
                          <a:tab pos="1533525" algn="l"/>
                        </a:tabLst>
                      </a:pPr>
                      <a:r>
                        <a:rPr lang="en-US" sz="1600">
                          <a:effectLst/>
                        </a:rPr>
                        <a:t> Hours-8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20213805"/>
                  </a:ext>
                </a:extLst>
              </a:tr>
              <a:tr h="742633">
                <a:tc gridSpan="4">
                  <a:txBody>
                    <a:bodyPr/>
                    <a:lstStyle/>
                    <a:p>
                      <a:pPr marL="0" marR="228600" algn="just">
                        <a:lnSpc>
                          <a:spcPct val="115000"/>
                        </a:lnSpc>
                        <a:spcBef>
                          <a:spcPts val="205"/>
                        </a:spcBef>
                        <a:spcAft>
                          <a:spcPts val="0"/>
                        </a:spcAft>
                      </a:pPr>
                      <a:r>
                        <a:rPr lang="en-US" sz="1600" dirty="0">
                          <a:effectLst/>
                        </a:rPr>
                        <a:t>Digital transformation, digital leadership principles, online P.R. and reputation management. ROI of digital strategies, how digital marketing is adding value to business, and evaluating cost effectiveness of digital strategies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5590612"/>
                  </a:ext>
                </a:extLst>
              </a:tr>
              <a:tr h="346852">
                <a:tc>
                  <a:txBody>
                    <a:bodyPr/>
                    <a:lstStyle/>
                    <a:p>
                      <a:pPr marL="0" marR="0">
                        <a:lnSpc>
                          <a:spcPct val="115000"/>
                        </a:lnSpc>
                        <a:spcBef>
                          <a:spcPts val="0"/>
                        </a:spcBef>
                        <a:spcAft>
                          <a:spcPts val="0"/>
                        </a:spcAft>
                        <a:tabLst>
                          <a:tab pos="1533525" algn="l"/>
                        </a:tabLst>
                      </a:pPr>
                      <a:r>
                        <a:rPr lang="en-US" sz="1600">
                          <a:effectLst/>
                        </a:rPr>
                        <a:t>UNIT-V</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nSpc>
                          <a:spcPct val="115000"/>
                        </a:lnSpc>
                        <a:spcBef>
                          <a:spcPts val="0"/>
                        </a:spcBef>
                        <a:spcAft>
                          <a:spcPts val="0"/>
                        </a:spcAft>
                        <a:tabLst>
                          <a:tab pos="1533525" algn="l"/>
                        </a:tabLst>
                      </a:pPr>
                      <a:r>
                        <a:rPr lang="en-US" sz="1600">
                          <a:effectLst/>
                        </a:rPr>
                        <a:t>Digital Innovation and Trends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nSpc>
                          <a:spcPct val="115000"/>
                        </a:lnSpc>
                        <a:spcBef>
                          <a:spcPts val="0"/>
                        </a:spcBef>
                        <a:spcAft>
                          <a:spcPts val="0"/>
                        </a:spcAft>
                        <a:tabLst>
                          <a:tab pos="1533525" algn="l"/>
                        </a:tabLst>
                      </a:pPr>
                      <a:r>
                        <a:rPr lang="en-US" sz="1600">
                          <a:effectLst/>
                        </a:rPr>
                        <a:t>                        Hours-8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773562"/>
                  </a:ext>
                </a:extLst>
              </a:tr>
              <a:tr h="1045993">
                <a:tc gridSpan="4">
                  <a:txBody>
                    <a:bodyPr/>
                    <a:lstStyle/>
                    <a:p>
                      <a:pPr marL="0" marR="0" algn="just">
                        <a:lnSpc>
                          <a:spcPct val="115000"/>
                        </a:lnSpc>
                        <a:spcBef>
                          <a:spcPts val="0"/>
                        </a:spcBef>
                        <a:spcAft>
                          <a:spcPts val="1000"/>
                        </a:spcAft>
                      </a:pPr>
                      <a:r>
                        <a:rPr lang="en-US" sz="1600" dirty="0">
                          <a:effectLst/>
                        </a:rPr>
                        <a:t>The contemporary digital revolution, digital transformation framework; security and privatization issues with digital marketing Understanding trends in digital marketing – Indian and global context, online communities and co-creation.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8629377"/>
                  </a:ext>
                </a:extLst>
              </a:tr>
            </a:tbl>
          </a:graphicData>
        </a:graphic>
      </p:graphicFrame>
    </p:spTree>
    <p:extLst>
      <p:ext uri="{BB962C8B-B14F-4D97-AF65-F5344CB8AC3E}">
        <p14:creationId xmlns:p14="http://schemas.microsoft.com/office/powerpoint/2010/main" val="3743426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32500" lnSpcReduction="20000"/>
          </a:bodyPr>
          <a:lstStyle/>
          <a:p>
            <a:pPr algn="just"/>
            <a:r>
              <a:rPr lang="en-US" sz="7400" dirty="0">
                <a:latin typeface="Times New Roman" panose="02020603050405020304" pitchFamily="18" charset="0"/>
                <a:cs typeface="Times New Roman" panose="02020603050405020304" pitchFamily="18" charset="0"/>
              </a:rPr>
              <a:t>Social media marketing, or SMM, is a form of internet marketing that involves creating and sharing content on social media networks in order to achieve your marketing and branding goals. </a:t>
            </a:r>
          </a:p>
          <a:p>
            <a:pPr algn="just"/>
            <a:endParaRPr lang="en-US" sz="7400" dirty="0">
              <a:latin typeface="Times New Roman" panose="02020603050405020304" pitchFamily="18" charset="0"/>
              <a:cs typeface="Times New Roman" panose="02020603050405020304" pitchFamily="18" charset="0"/>
            </a:endParaRPr>
          </a:p>
          <a:p>
            <a:pPr algn="just"/>
            <a:r>
              <a:rPr lang="en-US" sz="7400" dirty="0">
                <a:latin typeface="Times New Roman" panose="02020603050405020304" pitchFamily="18" charset="0"/>
                <a:cs typeface="Times New Roman" panose="02020603050405020304" pitchFamily="18" charset="0"/>
              </a:rPr>
              <a:t>Social media marketing includes activities like posting text and image updates, videos, and other content that drives audience engagement, as well as paid social media advertising.</a:t>
            </a:r>
            <a:endParaRPr lang="en-US" sz="7200" dirty="0"/>
          </a:p>
          <a:p>
            <a:pPr>
              <a:buNone/>
            </a:pPr>
            <a:endParaRPr lang="en-US" sz="55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A09E64C0-5CCC-4927-B238-7DFD8C066325}" type="datetime1">
              <a:rPr lang="en-US" smtClean="0">
                <a:solidFill>
                  <a:prstClr val="black">
                    <a:tint val="75000"/>
                  </a:prstClr>
                </a:solidFill>
              </a:rPr>
              <a:t>28-May-24</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60</a:t>
            </a:fld>
            <a:endParaRPr lang="en-US">
              <a:solidFill>
                <a:prstClr val="black">
                  <a:tint val="75000"/>
                </a:prstClr>
              </a:solidFill>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Social Media Marketing  (CO3)</a:t>
            </a:r>
          </a:p>
        </p:txBody>
      </p:sp>
      <p:pic>
        <p:nvPicPr>
          <p:cNvPr id="9" name="Picture 2" descr="NIET, Greater Noida: Cutoff, Placements, Courses, Fees, Admission 2022">
            <a:extLst>
              <a:ext uri="{FF2B5EF4-FFF2-40B4-BE49-F238E27FC236}">
                <a16:creationId xmlns:a16="http://schemas.microsoft.com/office/drawing/2014/main" id="{5B11D7E8-8B1E-4170-9401-F32FC40DF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505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29DEBD-A432-4963-A1D2-55EE7D06D05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Mobile Marketing  (CO3)</a:t>
            </a:r>
          </a:p>
        </p:txBody>
      </p:sp>
      <p:pic>
        <p:nvPicPr>
          <p:cNvPr id="9" name="Picture 2" descr="NIET, Greater Noida: Cutoff, Placements, Courses, Fees, Admission 2022">
            <a:extLst>
              <a:ext uri="{FF2B5EF4-FFF2-40B4-BE49-F238E27FC236}">
                <a16:creationId xmlns:a16="http://schemas.microsoft.com/office/drawing/2014/main" id="{1B2521DB-D76D-47D3-8E24-A887115D8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4" y="-32606"/>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CF21F041-E506-0CE3-3E57-D0096924E54B}"/>
              </a:ext>
            </a:extLst>
          </p:cNvPr>
          <p:cNvPicPr>
            <a:picLocks noGrp="1" noChangeAspect="1"/>
          </p:cNvPicPr>
          <p:nvPr>
            <p:ph idx="1"/>
          </p:nvPr>
        </p:nvPicPr>
        <p:blipFill>
          <a:blip r:embed="rId4"/>
          <a:stretch>
            <a:fillRect/>
          </a:stretch>
        </p:blipFill>
        <p:spPr>
          <a:xfrm>
            <a:off x="990600" y="1258093"/>
            <a:ext cx="7241540" cy="4525963"/>
          </a:xfrm>
          <a:prstGeom prst="rect">
            <a:avLst/>
          </a:prstGeom>
        </p:spPr>
      </p:pic>
    </p:spTree>
    <p:extLst>
      <p:ext uri="{BB962C8B-B14F-4D97-AF65-F5344CB8AC3E}">
        <p14:creationId xmlns:p14="http://schemas.microsoft.com/office/powerpoint/2010/main" val="28082194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0"/>
            <a:ext cx="8610600" cy="3200400"/>
          </a:xfrm>
        </p:spPr>
        <p:txBody>
          <a:bodyPr>
            <a:noAutofit/>
          </a:bodyPr>
          <a:lstStyle/>
          <a:p>
            <a:pPr algn="just"/>
            <a:r>
              <a:rPr lang="en-US" sz="2400" dirty="0">
                <a:latin typeface="Times New Roman" panose="02020603050405020304" pitchFamily="18" charset="0"/>
                <a:cs typeface="Times New Roman" panose="02020603050405020304" pitchFamily="18" charset="0"/>
              </a:rPr>
              <a:t>Mobile marketing is a multi-channel, digital marketing strategy aimed at reaching a target audience on their smart phones, tablets, and/or other mobile devices, via websites, email, SMS and MMS, social media, and apps.</a:t>
            </a:r>
          </a:p>
          <a:p>
            <a:pPr marL="0" indent="0" algn="just">
              <a:buNone/>
            </a:pPr>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80% of internet users own a smartphone.</a:t>
            </a: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p>
        </p:txBody>
      </p:sp>
      <p:sp>
        <p:nvSpPr>
          <p:cNvPr id="4" name="Date Placeholder 3"/>
          <p:cNvSpPr>
            <a:spLocks noGrp="1"/>
          </p:cNvSpPr>
          <p:nvPr>
            <p:ph type="dt" sz="half" idx="10"/>
          </p:nvPr>
        </p:nvSpPr>
        <p:spPr/>
        <p:txBody>
          <a:bodyPr/>
          <a:lstStyle/>
          <a:p>
            <a:fld id="{BD49329B-7897-4D39-B8D4-98854797C87B}"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Mobile Marketing  (CO3)</a:t>
            </a:r>
          </a:p>
        </p:txBody>
      </p:sp>
      <p:pic>
        <p:nvPicPr>
          <p:cNvPr id="9" name="Picture 2" descr="NIET, Greater Noida: Cutoff, Placements, Courses, Fees, Admission 2022">
            <a:extLst>
              <a:ext uri="{FF2B5EF4-FFF2-40B4-BE49-F238E27FC236}">
                <a16:creationId xmlns:a16="http://schemas.microsoft.com/office/drawing/2014/main" id="{1B2521DB-D76D-47D3-8E24-A887115D8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4" y="-3260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952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49934" cy="5410200"/>
          </a:xfrm>
        </p:spPr>
        <p:txBody>
          <a:bodyPr>
            <a:normAutofit/>
          </a:bodyPr>
          <a:lstStyle/>
          <a:p>
            <a:pPr lvl="0" algn="just"/>
            <a:r>
              <a:rPr lang="en-US" sz="2400" dirty="0">
                <a:latin typeface="Times New Roman" panose="02020603050405020304" pitchFamily="18" charset="0"/>
                <a:cs typeface="Times New Roman" panose="02020603050405020304" pitchFamily="18" charset="0"/>
              </a:rPr>
              <a:t>Google says search queries on mobile devices have already surpassed desktop searches.</a:t>
            </a:r>
          </a:p>
          <a:p>
            <a:pPr lvl="0"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Effective mobile advertising means understanding your mobile audience, designing content with mobile platforms in mind, and making strategic use of SMS/MMS marketing and mobile apps.</a:t>
            </a: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dirty="0"/>
          </a:p>
        </p:txBody>
      </p:sp>
      <p:sp>
        <p:nvSpPr>
          <p:cNvPr id="4" name="Date Placeholder 3"/>
          <p:cNvSpPr>
            <a:spLocks noGrp="1"/>
          </p:cNvSpPr>
          <p:nvPr>
            <p:ph type="dt" sz="half" idx="10"/>
          </p:nvPr>
        </p:nvSpPr>
        <p:spPr/>
        <p:txBody>
          <a:bodyPr/>
          <a:lstStyle/>
          <a:p>
            <a:fld id="{6C4EBF40-A427-4C46-AEA2-185E8A145F5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Mobile Marketing  (CO3)</a:t>
            </a:r>
          </a:p>
        </p:txBody>
      </p:sp>
      <p:pic>
        <p:nvPicPr>
          <p:cNvPr id="9" name="Picture 2" descr="NIET, Greater Noida: Cutoff, Placements, Courses, Fees, Admission 2022">
            <a:extLst>
              <a:ext uri="{FF2B5EF4-FFF2-40B4-BE49-F238E27FC236}">
                <a16:creationId xmlns:a16="http://schemas.microsoft.com/office/drawing/2014/main" id="{1B2521DB-D76D-47D3-8E24-A887115D8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4" y="-3260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555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66800"/>
            <a:ext cx="8534400" cy="5257800"/>
          </a:xfrm>
        </p:spPr>
        <p:txBody>
          <a:bodyPr>
            <a:normAutofit/>
          </a:bodyPr>
          <a:lstStyle/>
          <a:p>
            <a:pPr algn="just"/>
            <a:r>
              <a:rPr lang="en-US" sz="2400" dirty="0">
                <a:latin typeface="Times New Roman" panose="02020603050405020304" pitchFamily="18" charset="0"/>
                <a:cs typeface="Times New Roman" panose="02020603050405020304" pitchFamily="18" charset="0"/>
              </a:rPr>
              <a:t>When it comes to mobile marketing, this means keeping devices in mind and utilizing SMS/MMS marketing and mobile apps.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From email, to pay-per-click (PPC), search engine optimization (SEO), content marketing, and social media marketing, there is a mobile marketing channel to reach every part of your audience where they are most comfortable.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Mobile marketing is a multi-channel, digital marketing strategy aimed at reaching a target audience on their smartphones, tablets, and/or other mobile devices, via websites, email, SMS and MMS, social media, and apps. In recent years, customers have started to shift their attention (and dollars) to mobile.</a:t>
            </a:r>
          </a:p>
          <a:p>
            <a:pPr algn="just"/>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DC5E270-F5DE-469F-8C91-C0A3D559B46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Mobile Marketing  (CO3)</a:t>
            </a:r>
          </a:p>
        </p:txBody>
      </p:sp>
      <p:pic>
        <p:nvPicPr>
          <p:cNvPr id="9" name="Picture 2" descr="NIET, Greater Noida: Cutoff, Placements, Courses, Fees, Admission 2022">
            <a:extLst>
              <a:ext uri="{FF2B5EF4-FFF2-40B4-BE49-F238E27FC236}">
                <a16:creationId xmlns:a16="http://schemas.microsoft.com/office/drawing/2014/main" id="{C4053104-40F2-4436-A370-3A9A169F6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6849"/>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0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600200"/>
            <a:ext cx="8305800" cy="3352800"/>
          </a:xfrm>
        </p:spPr>
        <p:txBody>
          <a:bodyPr>
            <a:noAutofit/>
          </a:bodyPr>
          <a:lstStyle/>
          <a:p>
            <a:pPr marL="0" indent="0" algn="just">
              <a:buNone/>
            </a:pPr>
            <a:r>
              <a:rPr lang="en-US" sz="2800" b="1" dirty="0">
                <a:latin typeface="Times New Roman" panose="02020603050405020304" pitchFamily="18" charset="0"/>
                <a:cs typeface="Times New Roman" panose="02020603050405020304" pitchFamily="18" charset="0"/>
              </a:rPr>
              <a:t>Why is mobile marketing important?</a:t>
            </a:r>
          </a:p>
          <a:p>
            <a:pPr algn="just"/>
            <a:r>
              <a:rPr lang="en-US" sz="2400" dirty="0">
                <a:latin typeface="Times New Roman" panose="02020603050405020304" pitchFamily="18" charset="0"/>
                <a:cs typeface="Times New Roman" panose="02020603050405020304" pitchFamily="18" charset="0"/>
              </a:rPr>
              <a:t>Users spend 89% of their time on mobile apps, making mobile devices dominate communication.</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overall view and amount of content on mobile devices are simplified due to their smaller size. As mobile devices are smaller and lighter than computers, users can easily carry them everywhere and make purchases at any time they want.</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Mobile hastens the time to purchase by 20 percent.</a:t>
            </a:r>
          </a:p>
          <a:p>
            <a:pPr>
              <a:buNone/>
            </a:pPr>
            <a:endParaRPr lang="en-US" sz="2000" dirty="0"/>
          </a:p>
          <a:p>
            <a:pPr algn="just">
              <a:buNone/>
            </a:pPr>
            <a:endParaRPr lang="en-US" sz="2000" dirty="0"/>
          </a:p>
        </p:txBody>
      </p:sp>
      <p:sp>
        <p:nvSpPr>
          <p:cNvPr id="4" name="Date Placeholder 3"/>
          <p:cNvSpPr>
            <a:spLocks noGrp="1"/>
          </p:cNvSpPr>
          <p:nvPr>
            <p:ph type="dt" sz="half" idx="10"/>
          </p:nvPr>
        </p:nvSpPr>
        <p:spPr/>
        <p:txBody>
          <a:bodyPr/>
          <a:lstStyle/>
          <a:p>
            <a:fld id="{7B929116-D00A-4996-BB63-810677903102}"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Mobile Marketing  (CO3)</a:t>
            </a:r>
          </a:p>
        </p:txBody>
      </p:sp>
      <p:pic>
        <p:nvPicPr>
          <p:cNvPr id="9" name="Picture 2" descr="NIET, Greater Noida: Cutoff, Placements, Courses, Fees, Admission 2022">
            <a:extLst>
              <a:ext uri="{FF2B5EF4-FFF2-40B4-BE49-F238E27FC236}">
                <a16:creationId xmlns:a16="http://schemas.microsoft.com/office/drawing/2014/main" id="{8604FBB8-3381-4949-B8F7-9BF1AEB71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8"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518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46715"/>
            <a:ext cx="8534400" cy="3657600"/>
          </a:xfrm>
        </p:spPr>
        <p:txBody>
          <a:bodyPr>
            <a:noAutofit/>
          </a:bodyPr>
          <a:lstStyle/>
          <a:p>
            <a:pPr marL="0" indent="0" algn="just">
              <a:buNone/>
            </a:pPr>
            <a:r>
              <a:rPr lang="en-US" sz="2800" b="1" dirty="0">
                <a:latin typeface="Times New Roman" panose="02020603050405020304" pitchFamily="18" charset="0"/>
                <a:cs typeface="Times New Roman" panose="02020603050405020304" pitchFamily="18" charset="0"/>
              </a:rPr>
              <a:t>Why is mobile marketing important?</a:t>
            </a:r>
          </a:p>
          <a:p>
            <a:pPr algn="just"/>
            <a:r>
              <a:rPr lang="en-US" sz="2200" dirty="0">
                <a:latin typeface="Times New Roman" panose="02020603050405020304" pitchFamily="18" charset="0"/>
                <a:cs typeface="Times New Roman" panose="02020603050405020304" pitchFamily="18" charset="0"/>
              </a:rPr>
              <a:t>Compared to a year ago, 50 percent of smartphone users expect to buy something immediately while using their devices.</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Ninety-one percent of smartphone users plan purchases or buy individual items after seeing relevant ads.</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2/3 of customers who use smartphones are likely to purchase from businesses that have apps or mobile websites with content customized to their location.</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Forty percent of online transactions occur on mobile devices.</a:t>
            </a:r>
          </a:p>
          <a:p>
            <a:pPr>
              <a:buNone/>
            </a:pPr>
            <a:endParaRPr lang="en-US" sz="2200" dirty="0"/>
          </a:p>
          <a:p>
            <a:pPr algn="just">
              <a:buNone/>
            </a:pPr>
            <a:endParaRPr lang="en-US" sz="2200" dirty="0"/>
          </a:p>
        </p:txBody>
      </p:sp>
      <p:sp>
        <p:nvSpPr>
          <p:cNvPr id="4" name="Date Placeholder 3"/>
          <p:cNvSpPr>
            <a:spLocks noGrp="1"/>
          </p:cNvSpPr>
          <p:nvPr>
            <p:ph type="dt" sz="half" idx="10"/>
          </p:nvPr>
        </p:nvSpPr>
        <p:spPr/>
        <p:txBody>
          <a:bodyPr/>
          <a:lstStyle/>
          <a:p>
            <a:fld id="{2A7D61B2-D972-4A43-88ED-B1DC4647100D}"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Mobile Marketing  (CO3)</a:t>
            </a:r>
          </a:p>
        </p:txBody>
      </p:sp>
      <p:pic>
        <p:nvPicPr>
          <p:cNvPr id="9" name="Picture 2" descr="NIET, Greater Noida: Cutoff, Placements, Courses, Fees, Admission 2022">
            <a:extLst>
              <a:ext uri="{FF2B5EF4-FFF2-40B4-BE49-F238E27FC236}">
                <a16:creationId xmlns:a16="http://schemas.microsoft.com/office/drawing/2014/main" id="{8604FBB8-3381-4949-B8F7-9BF1AEB71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8"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765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924800" cy="3200400"/>
          </a:xfrm>
        </p:spPr>
        <p:txBody>
          <a:bodyPr>
            <a:normAutofit fontScale="92500" lnSpcReduction="10000"/>
          </a:bodyPr>
          <a:lstStyle/>
          <a:p>
            <a:pPr algn="just"/>
            <a:r>
              <a:rPr lang="en-US" sz="2600" b="1" dirty="0">
                <a:latin typeface="Times New Roman" panose="02020603050405020304" pitchFamily="18" charset="0"/>
                <a:cs typeface="Times New Roman" panose="02020603050405020304" pitchFamily="18" charset="0"/>
              </a:rPr>
              <a:t>Mobile app marketing.</a:t>
            </a:r>
            <a:r>
              <a:rPr lang="en-US" sz="2600" dirty="0">
                <a:latin typeface="Times New Roman" panose="02020603050405020304" pitchFamily="18" charset="0"/>
                <a:cs typeface="Times New Roman" panose="02020603050405020304" pitchFamily="18" charset="0"/>
              </a:rPr>
              <a:t> Mobile apps allow businesses to include ads in specific mobile application designs. Facebook is an excellent example of ads in an app.</a:t>
            </a:r>
          </a:p>
          <a:p>
            <a:pPr marL="0" indent="0" algn="just">
              <a:buNone/>
            </a:pPr>
            <a:endParaRPr lang="en-US" sz="2600" dirty="0">
              <a:latin typeface="Times New Roman" panose="02020603050405020304" pitchFamily="18" charset="0"/>
              <a:cs typeface="Times New Roman" panose="02020603050405020304" pitchFamily="18" charset="0"/>
            </a:endParaRPr>
          </a:p>
          <a:p>
            <a:pPr algn="just"/>
            <a:r>
              <a:rPr lang="en-US" sz="2600" b="1" dirty="0">
                <a:latin typeface="Times New Roman" panose="02020603050405020304" pitchFamily="18" charset="0"/>
                <a:cs typeface="Times New Roman" panose="02020603050405020304" pitchFamily="18" charset="0"/>
              </a:rPr>
              <a:t>In-game advertisements.</a:t>
            </a:r>
            <a:r>
              <a:rPr lang="en-US" sz="2600" dirty="0">
                <a:latin typeface="Times New Roman" panose="02020603050405020304" pitchFamily="18" charset="0"/>
                <a:cs typeface="Times New Roman" panose="02020603050405020304" pitchFamily="18" charset="0"/>
              </a:rPr>
              <a:t> This approach refers to all advertisements on mobile devices that pop up when certain games are opened or in progress. These ads can appear as full-image ads, banner pop-ups, or video ads that show up during loading screens. </a:t>
            </a:r>
          </a:p>
          <a:p>
            <a:pPr marL="0" indent="0" algn="just">
              <a:buNone/>
            </a:pPr>
            <a:endParaRPr lang="en-US" sz="2600" dirty="0">
              <a:latin typeface="Times New Roman" panose="02020603050405020304" pitchFamily="18" charset="0"/>
              <a:cs typeface="Times New Roman" panose="02020603050405020304" pitchFamily="18" charset="0"/>
            </a:endParaRPr>
          </a:p>
          <a:p>
            <a:pPr algn="just">
              <a:buNone/>
            </a:pPr>
            <a:endParaRPr lang="en-US" dirty="0"/>
          </a:p>
        </p:txBody>
      </p:sp>
      <p:sp>
        <p:nvSpPr>
          <p:cNvPr id="4" name="Date Placeholder 3"/>
          <p:cNvSpPr>
            <a:spLocks noGrp="1"/>
          </p:cNvSpPr>
          <p:nvPr>
            <p:ph type="dt" sz="half" idx="10"/>
          </p:nvPr>
        </p:nvSpPr>
        <p:spPr/>
        <p:txBody>
          <a:bodyPr/>
          <a:lstStyle/>
          <a:p>
            <a:fld id="{9AE21E11-3F80-4AD4-9B89-FCE9344C3192}"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Type of Mobile Marketing  (CO3)</a:t>
            </a:r>
          </a:p>
        </p:txBody>
      </p:sp>
      <p:pic>
        <p:nvPicPr>
          <p:cNvPr id="9" name="Picture 2" descr="NIET, Greater Noida: Cutoff, Placements, Courses, Fees, Admission 2022">
            <a:extLst>
              <a:ext uri="{FF2B5EF4-FFF2-40B4-BE49-F238E27FC236}">
                <a16:creationId xmlns:a16="http://schemas.microsoft.com/office/drawing/2014/main" id="{DBBCBC45-365A-4489-B55F-7493C3C9E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6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924800" cy="3505200"/>
          </a:xfrm>
        </p:spPr>
        <p:txBody>
          <a:bodyPr>
            <a:normAutofit lnSpcReduction="10000"/>
          </a:bodyPr>
          <a:lstStyle/>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Quick-response barcode (QR codes)</a:t>
            </a:r>
            <a:r>
              <a:rPr lang="en-US" sz="2400" dirty="0">
                <a:latin typeface="Times New Roman" panose="02020603050405020304" pitchFamily="18" charset="0"/>
                <a:cs typeface="Times New Roman" panose="02020603050405020304" pitchFamily="18" charset="0"/>
              </a:rPr>
              <a:t>. These barcodes are scanned using the camera of a phone, and then the customers are redirected to the linked site from where they can see more information regarding a particular brand.</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Proximity or Bluetooth marketing.</a:t>
            </a:r>
            <a:r>
              <a:rPr lang="en-US" sz="2400" dirty="0">
                <a:latin typeface="Times New Roman" panose="02020603050405020304" pitchFamily="18" charset="0"/>
                <a:cs typeface="Times New Roman" panose="02020603050405020304" pitchFamily="18" charset="0"/>
              </a:rPr>
              <a:t> With this approach, consumers get location-specific ads enabled from the Bluetooth on their devices.</a:t>
            </a:r>
          </a:p>
          <a:p>
            <a:pPr algn="just">
              <a:buNone/>
            </a:pPr>
            <a:endParaRPr lang="en-US" sz="2400" dirty="0"/>
          </a:p>
        </p:txBody>
      </p:sp>
      <p:sp>
        <p:nvSpPr>
          <p:cNvPr id="4" name="Date Placeholder 3"/>
          <p:cNvSpPr>
            <a:spLocks noGrp="1"/>
          </p:cNvSpPr>
          <p:nvPr>
            <p:ph type="dt" sz="half" idx="10"/>
          </p:nvPr>
        </p:nvSpPr>
        <p:spPr/>
        <p:txBody>
          <a:bodyPr/>
          <a:lstStyle/>
          <a:p>
            <a:fld id="{680CE7D9-B740-4B7A-B27C-0A65F51F2330}"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Type of Mobile Marketing  (CO3)</a:t>
            </a:r>
          </a:p>
        </p:txBody>
      </p:sp>
      <p:pic>
        <p:nvPicPr>
          <p:cNvPr id="9" name="Picture 2" descr="NIET, Greater Noida: Cutoff, Placements, Courses, Fees, Admission 2022">
            <a:extLst>
              <a:ext uri="{FF2B5EF4-FFF2-40B4-BE49-F238E27FC236}">
                <a16:creationId xmlns:a16="http://schemas.microsoft.com/office/drawing/2014/main" id="{DBBCBC45-365A-4489-B55F-7493C3C9E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212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577974"/>
            <a:ext cx="7772400" cy="3657600"/>
          </a:xfrm>
        </p:spPr>
        <p:txBody>
          <a:bodyPr>
            <a:normAutofit fontScale="92500" lnSpcReduction="20000"/>
          </a:bodyPr>
          <a:lstStyle/>
          <a:p>
            <a:pPr algn="just"/>
            <a:r>
              <a:rPr lang="en-US" sz="2600" b="1" dirty="0">
                <a:latin typeface="Times New Roman" panose="02020603050405020304" pitchFamily="18" charset="0"/>
                <a:cs typeface="Times New Roman" panose="02020603050405020304" pitchFamily="18" charset="0"/>
              </a:rPr>
              <a:t>Voice marketing.</a:t>
            </a:r>
            <a:r>
              <a:rPr lang="en-US" sz="2600" dirty="0">
                <a:latin typeface="Times New Roman" panose="02020603050405020304" pitchFamily="18" charset="0"/>
                <a:cs typeface="Times New Roman" panose="02020603050405020304" pitchFamily="18" charset="0"/>
              </a:rPr>
              <a:t> This is when businesses use computer produced and automated calls to promote their goods or services. It is up to the customer to decide whether to hang up or listen to the phone call.</a:t>
            </a:r>
          </a:p>
          <a:p>
            <a:pPr marL="0" indent="0" algn="just">
              <a:buNone/>
            </a:pPr>
            <a:endParaRPr lang="en-US" sz="2600" dirty="0">
              <a:latin typeface="Times New Roman" panose="02020603050405020304" pitchFamily="18" charset="0"/>
              <a:cs typeface="Times New Roman" panose="02020603050405020304" pitchFamily="18" charset="0"/>
            </a:endParaRPr>
          </a:p>
          <a:p>
            <a:pPr algn="just"/>
            <a:r>
              <a:rPr lang="en-US" sz="2600" b="1" dirty="0">
                <a:latin typeface="Times New Roman" panose="02020603050405020304" pitchFamily="18" charset="0"/>
                <a:cs typeface="Times New Roman" panose="02020603050405020304" pitchFamily="18" charset="0"/>
              </a:rPr>
              <a:t>SMS marketing.</a:t>
            </a:r>
            <a:r>
              <a:rPr lang="en-US" sz="2600" dirty="0">
                <a:latin typeface="Times New Roman" panose="02020603050405020304" pitchFamily="18" charset="0"/>
                <a:cs typeface="Times New Roman" panose="02020603050405020304" pitchFamily="18" charset="0"/>
              </a:rPr>
              <a:t> This method of mobile marketing is, by far, the most common. Marketers use this medium to reach out to customers with offers and other relevant information via their mobile gadgets. </a:t>
            </a:r>
            <a:r>
              <a:rPr lang="en-US" sz="2600" dirty="0" err="1">
                <a:latin typeface="Times New Roman" panose="02020603050405020304" pitchFamily="18" charset="0"/>
                <a:cs typeface="Times New Roman" panose="02020603050405020304" pitchFamily="18" charset="0"/>
              </a:rPr>
              <a:t>SendPulse</a:t>
            </a:r>
            <a:r>
              <a:rPr lang="en-US" sz="2600" dirty="0">
                <a:latin typeface="Times New Roman" panose="02020603050405020304" pitchFamily="18" charset="0"/>
                <a:cs typeface="Times New Roman" panose="02020603050405020304" pitchFamily="18" charset="0"/>
              </a:rPr>
              <a:t> makes it possible by offering professional features for effective mobile marketing</a:t>
            </a:r>
            <a:r>
              <a:rPr lang="en-US" dirty="0"/>
              <a:t>.</a:t>
            </a:r>
          </a:p>
          <a:p>
            <a:pPr algn="just">
              <a:buNone/>
            </a:pPr>
            <a:endParaRPr lang="en-US" dirty="0"/>
          </a:p>
        </p:txBody>
      </p:sp>
      <p:sp>
        <p:nvSpPr>
          <p:cNvPr id="4" name="Date Placeholder 3"/>
          <p:cNvSpPr>
            <a:spLocks noGrp="1"/>
          </p:cNvSpPr>
          <p:nvPr>
            <p:ph type="dt" sz="half" idx="10"/>
          </p:nvPr>
        </p:nvSpPr>
        <p:spPr/>
        <p:txBody>
          <a:bodyPr/>
          <a:lstStyle/>
          <a:p>
            <a:fld id="{C8CAD5A5-3870-4149-8F1A-274E2F0EDDBD}"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Type of Mobile Marketing  (CO3)</a:t>
            </a:r>
          </a:p>
        </p:txBody>
      </p:sp>
      <p:pic>
        <p:nvPicPr>
          <p:cNvPr id="9" name="Picture 2" descr="NIET, Greater Noida: Cutoff, Placements, Courses, Fees, Admission 2022">
            <a:extLst>
              <a:ext uri="{FF2B5EF4-FFF2-40B4-BE49-F238E27FC236}">
                <a16:creationId xmlns:a16="http://schemas.microsoft.com/office/drawing/2014/main" id="{DBBCBC45-365A-4489-B55F-7493C3C9E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89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F30669-3692-4DF1-9F38-FF863AD9D38C}"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a:t>Applications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48"/>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57200" y="1143000"/>
            <a:ext cx="8229600" cy="4525963"/>
          </a:xfrm>
        </p:spPr>
        <p:txBody>
          <a:bodyPr>
            <a:normAutofit fontScale="92500"/>
          </a:bodyPr>
          <a:lstStyle/>
          <a:p>
            <a:pPr algn="just"/>
            <a:r>
              <a:rPr lang="en-US" sz="2400" dirty="0">
                <a:latin typeface="Times New Roman" panose="02020603050405020304" pitchFamily="18" charset="0"/>
                <a:cs typeface="Times New Roman" panose="02020603050405020304" pitchFamily="18" charset="0"/>
              </a:rPr>
              <a:t>With the advent of new technologies, the field of Marketing has seen a paradigm shift over the years. </a:t>
            </a:r>
          </a:p>
          <a:p>
            <a:pPr algn="just"/>
            <a:r>
              <a:rPr lang="en-US" sz="2400" dirty="0">
                <a:latin typeface="Times New Roman" panose="02020603050405020304" pitchFamily="18" charset="0"/>
                <a:cs typeface="Times New Roman" panose="02020603050405020304" pitchFamily="18" charset="0"/>
              </a:rPr>
              <a:t>Though it is still in use, businesses across the world have switched from traditional modes of marketing to digital marketing. </a:t>
            </a:r>
          </a:p>
          <a:p>
            <a:pPr algn="just"/>
            <a:r>
              <a:rPr lang="en-US" sz="2400" dirty="0">
                <a:latin typeface="Times New Roman" panose="02020603050405020304" pitchFamily="18" charset="0"/>
                <a:cs typeface="Times New Roman" panose="02020603050405020304" pitchFamily="18" charset="0"/>
              </a:rPr>
              <a:t>This, in turn, has created many new opportunities for companies to expand their business and has created tremendous employment opportunities across sectors. </a:t>
            </a:r>
          </a:p>
          <a:p>
            <a:pPr algn="just"/>
            <a:r>
              <a:rPr lang="en-US" sz="2400" dirty="0">
                <a:latin typeface="Times New Roman" panose="02020603050405020304" pitchFamily="18" charset="0"/>
                <a:cs typeface="Times New Roman" panose="02020603050405020304" pitchFamily="18" charset="0"/>
              </a:rPr>
              <a:t>From Content curation and management to Social Media Marketing and Brand Management, a career in Digital Marketing can take you in several directions. </a:t>
            </a:r>
          </a:p>
          <a:p>
            <a:pPr algn="just"/>
            <a:r>
              <a:rPr lang="en-US" sz="2400" b="1" dirty="0">
                <a:latin typeface="Times New Roman" panose="02020603050405020304" pitchFamily="18" charset="0"/>
                <a:cs typeface="Times New Roman" panose="02020603050405020304" pitchFamily="18" charset="0"/>
              </a:rPr>
              <a:t>Top Job Profiles</a:t>
            </a:r>
            <a:r>
              <a:rPr lang="en-US" sz="2400" dirty="0">
                <a:latin typeface="Times New Roman" panose="02020603050405020304" pitchFamily="18" charset="0"/>
                <a:cs typeface="Times New Roman" panose="02020603050405020304" pitchFamily="18" charset="0"/>
              </a:rPr>
              <a:t>: Digital Marketing Manager, Social Media Manager, Content Writer, Data and Market Analytics Manager</a:t>
            </a:r>
          </a:p>
        </p:txBody>
      </p:sp>
    </p:spTree>
    <p:extLst>
      <p:ext uri="{BB962C8B-B14F-4D97-AF65-F5344CB8AC3E}">
        <p14:creationId xmlns:p14="http://schemas.microsoft.com/office/powerpoint/2010/main" val="2376519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0B962F-AB0B-4233-8ABD-10BEECFE7E03}"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Video marketing  (CO3)</a:t>
            </a:r>
          </a:p>
        </p:txBody>
      </p:sp>
      <p:pic>
        <p:nvPicPr>
          <p:cNvPr id="9" name="Picture 2" descr="NIET, Greater Noida: Cutoff, Placements, Courses, Fees, Admission 2022">
            <a:extLst>
              <a:ext uri="{FF2B5EF4-FFF2-40B4-BE49-F238E27FC236}">
                <a16:creationId xmlns:a16="http://schemas.microsoft.com/office/drawing/2014/main" id="{39AFF485-CEA5-4CFD-8186-2F91C5D68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62" y="-24829"/>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07FB9BB-F492-6732-7B48-38FAD18B84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23" t="14088" r="8777"/>
          <a:stretch/>
        </p:blipFill>
        <p:spPr bwMode="auto">
          <a:xfrm>
            <a:off x="800100" y="1405731"/>
            <a:ext cx="7543800" cy="423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230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3581400"/>
          </a:xfrm>
        </p:spPr>
        <p:txBody>
          <a:bodyPr>
            <a:normAutofit fontScale="85000" lnSpcReduction="10000"/>
          </a:bodyPr>
          <a:lstStyle/>
          <a:p>
            <a:pPr algn="just"/>
            <a:r>
              <a:rPr lang="en-US" sz="2600" dirty="0">
                <a:latin typeface="Times New Roman" panose="02020603050405020304" pitchFamily="18" charset="0"/>
                <a:cs typeface="Times New Roman" panose="02020603050405020304" pitchFamily="18" charset="0"/>
              </a:rPr>
              <a:t>Video marketing refers to the use of video to market or promote your brand or offering on digital channels.</a:t>
            </a:r>
          </a:p>
          <a:p>
            <a:pPr marL="0" indent="0" algn="just">
              <a:buNone/>
            </a:pP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In simple terms, when you use video to market your brand, product or service, engage on social media channels, educate your prospective and current customers, and interact with them, you’re said to be using video marketing.</a:t>
            </a:r>
          </a:p>
          <a:p>
            <a:pPr marL="0" indent="0" algn="just">
              <a:buNone/>
            </a:pPr>
            <a:endParaRPr lang="en-US" sz="2600" dirty="0">
              <a:latin typeface="Times New Roman" panose="02020603050405020304" pitchFamily="18" charset="0"/>
              <a:cs typeface="Times New Roman" panose="02020603050405020304" pitchFamily="18" charset="0"/>
            </a:endParaRPr>
          </a:p>
          <a:p>
            <a:pPr algn="just"/>
            <a:r>
              <a:rPr lang="en-US" sz="2600" b="1" dirty="0">
                <a:latin typeface="Times New Roman" panose="02020603050405020304" pitchFamily="18" charset="0"/>
                <a:cs typeface="Times New Roman" panose="02020603050405020304" pitchFamily="18" charset="0"/>
              </a:rPr>
              <a:t>Video marketing</a:t>
            </a:r>
            <a:r>
              <a:rPr lang="en-US" sz="2600" dirty="0">
                <a:latin typeface="Times New Roman" panose="02020603050405020304" pitchFamily="18" charset="0"/>
                <a:cs typeface="Times New Roman" panose="02020603050405020304" pitchFamily="18" charset="0"/>
              </a:rPr>
              <a:t> can be used for everything from building customer rapport, to promoting your brand, services or products.</a:t>
            </a:r>
          </a:p>
          <a:p>
            <a:pPr algn="just"/>
            <a:endParaRPr lang="en-US" dirty="0"/>
          </a:p>
          <a:p>
            <a:pPr>
              <a:buNone/>
            </a:pPr>
            <a:endParaRPr lang="en-US" sz="1800" u="sng" dirty="0"/>
          </a:p>
          <a:p>
            <a:pPr>
              <a:buNone/>
            </a:pPr>
            <a:endParaRPr lang="en-US" sz="1800" dirty="0"/>
          </a:p>
          <a:p>
            <a:pPr algn="just">
              <a:buNone/>
            </a:pPr>
            <a:endParaRPr lang="en-US" dirty="0"/>
          </a:p>
        </p:txBody>
      </p:sp>
      <p:sp>
        <p:nvSpPr>
          <p:cNvPr id="4" name="Date Placeholder 3"/>
          <p:cNvSpPr>
            <a:spLocks noGrp="1"/>
          </p:cNvSpPr>
          <p:nvPr>
            <p:ph type="dt" sz="half" idx="10"/>
          </p:nvPr>
        </p:nvSpPr>
        <p:spPr/>
        <p:txBody>
          <a:bodyPr/>
          <a:lstStyle/>
          <a:p>
            <a:fld id="{89A7AB50-4164-4380-95EE-87403FCFE929}"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Video marketing  (CO3)</a:t>
            </a:r>
          </a:p>
        </p:txBody>
      </p:sp>
      <p:pic>
        <p:nvPicPr>
          <p:cNvPr id="9" name="Picture 2" descr="NIET, Greater Noida: Cutoff, Placements, Courses, Fees, Admission 2022">
            <a:extLst>
              <a:ext uri="{FF2B5EF4-FFF2-40B4-BE49-F238E27FC236}">
                <a16:creationId xmlns:a16="http://schemas.microsoft.com/office/drawing/2014/main" id="{39AFF485-CEA5-4CFD-8186-2F91C5D68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62" y="-24829"/>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83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3733800"/>
          </a:xfrm>
        </p:spPr>
        <p:txBody>
          <a:bodyPr>
            <a:normAutofit fontScale="92500" lnSpcReduction="20000"/>
          </a:bodyPr>
          <a:lstStyle/>
          <a:p>
            <a:pPr marL="0" indent="0" algn="just">
              <a:buNone/>
            </a:pPr>
            <a:endParaRPr lang="en-US" dirty="0"/>
          </a:p>
          <a:p>
            <a:pPr algn="just"/>
            <a:r>
              <a:rPr lang="en-US" sz="2600" dirty="0">
                <a:latin typeface="Times New Roman" panose="02020603050405020304" pitchFamily="18" charset="0"/>
                <a:cs typeface="Times New Roman" panose="02020603050405020304" pitchFamily="18" charset="0"/>
              </a:rPr>
              <a:t>Video marketing can be used for everything from building customer rapport, to promoting your brand, services or products. Additionally, video marketing can serve as a medium to present how-</a:t>
            </a:r>
            <a:r>
              <a:rPr lang="en-US" sz="2600" dirty="0" err="1">
                <a:latin typeface="Times New Roman" panose="02020603050405020304" pitchFamily="18" charset="0"/>
                <a:cs typeface="Times New Roman" panose="02020603050405020304" pitchFamily="18" charset="0"/>
              </a:rPr>
              <a:t>to’s</a:t>
            </a:r>
            <a:r>
              <a:rPr lang="en-US" sz="2600" dirty="0">
                <a:latin typeface="Times New Roman" panose="02020603050405020304" pitchFamily="18" charset="0"/>
                <a:cs typeface="Times New Roman" panose="02020603050405020304" pitchFamily="18" charset="0"/>
              </a:rPr>
              <a:t>, promote customer testimonials, live-stream events and deliver viral (entertaining) content.</a:t>
            </a:r>
          </a:p>
          <a:p>
            <a:pPr algn="just"/>
            <a:endParaRPr lang="en-US" sz="2600" u="sng"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Video marketing is all over the Internet. Look no further than your favorite brands, your Facebook, your YouTube homepage, and there it is: successful video marketing that has found its way to your eyes.</a:t>
            </a:r>
          </a:p>
          <a:p>
            <a:pPr marL="0" indent="0">
              <a:buNone/>
            </a:pPr>
            <a:endParaRPr lang="en-US" sz="1800" dirty="0"/>
          </a:p>
          <a:p>
            <a:pPr>
              <a:buNone/>
            </a:pPr>
            <a:endParaRPr lang="en-US" sz="1800" u="sng" dirty="0"/>
          </a:p>
          <a:p>
            <a:pPr>
              <a:buNone/>
            </a:pPr>
            <a:endParaRPr lang="en-US" sz="1800" dirty="0"/>
          </a:p>
          <a:p>
            <a:pPr algn="just">
              <a:buNone/>
            </a:pPr>
            <a:endParaRPr lang="en-US" dirty="0"/>
          </a:p>
        </p:txBody>
      </p:sp>
      <p:sp>
        <p:nvSpPr>
          <p:cNvPr id="4" name="Date Placeholder 3"/>
          <p:cNvSpPr>
            <a:spLocks noGrp="1"/>
          </p:cNvSpPr>
          <p:nvPr>
            <p:ph type="dt" sz="half" idx="10"/>
          </p:nvPr>
        </p:nvSpPr>
        <p:spPr/>
        <p:txBody>
          <a:bodyPr/>
          <a:lstStyle/>
          <a:p>
            <a:fld id="{6797441B-D6CD-40EC-A5D7-6D3178566AD5}"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Video marketing  (CO3)</a:t>
            </a:r>
          </a:p>
        </p:txBody>
      </p:sp>
      <p:pic>
        <p:nvPicPr>
          <p:cNvPr id="9" name="Picture 2" descr="NIET, Greater Noida: Cutoff, Placements, Courses, Fees, Admission 2022">
            <a:extLst>
              <a:ext uri="{FF2B5EF4-FFF2-40B4-BE49-F238E27FC236}">
                <a16:creationId xmlns:a16="http://schemas.microsoft.com/office/drawing/2014/main" id="{81932A4A-CAD0-4622-A9C0-1AFAF70C9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5" y="1113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393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None/>
            </a:pPr>
            <a:r>
              <a:rPr lang="en-US" sz="2600" u="sng" dirty="0">
                <a:latin typeface="Times New Roman" panose="02020603050405020304" pitchFamily="18" charset="0"/>
                <a:cs typeface="Times New Roman" panose="02020603050405020304" pitchFamily="18" charset="0"/>
              </a:rPr>
              <a:t>To develop your video marketing strategy, you’ll want to:</a:t>
            </a:r>
          </a:p>
          <a:p>
            <a:pPr algn="just"/>
            <a:r>
              <a:rPr lang="en-US" sz="2600" dirty="0">
                <a:latin typeface="Times New Roman" panose="02020603050405020304" pitchFamily="18" charset="0"/>
                <a:cs typeface="Times New Roman" panose="02020603050405020304" pitchFamily="18" charset="0"/>
              </a:rPr>
              <a:t>Allocate resources</a:t>
            </a:r>
          </a:p>
          <a:p>
            <a:pPr algn="just"/>
            <a:r>
              <a:rPr lang="en-US" sz="2600" dirty="0">
                <a:latin typeface="Times New Roman" panose="02020603050405020304" pitchFamily="18" charset="0"/>
                <a:cs typeface="Times New Roman" panose="02020603050405020304" pitchFamily="18" charset="0"/>
              </a:rPr>
              <a:t>Tell your stories</a:t>
            </a:r>
          </a:p>
          <a:p>
            <a:pPr algn="just"/>
            <a:r>
              <a:rPr lang="en-US" sz="2600" dirty="0">
                <a:latin typeface="Times New Roman" panose="02020603050405020304" pitchFamily="18" charset="0"/>
                <a:cs typeface="Times New Roman" panose="02020603050405020304" pitchFamily="18" charset="0"/>
              </a:rPr>
              <a:t>Engage</a:t>
            </a:r>
          </a:p>
          <a:p>
            <a:pPr algn="just"/>
            <a:r>
              <a:rPr lang="en-US" sz="2600" dirty="0">
                <a:latin typeface="Times New Roman" panose="02020603050405020304" pitchFamily="18" charset="0"/>
                <a:cs typeface="Times New Roman" panose="02020603050405020304" pitchFamily="18" charset="0"/>
              </a:rPr>
              <a:t>Keep it short</a:t>
            </a:r>
          </a:p>
          <a:p>
            <a:pPr algn="just"/>
            <a:r>
              <a:rPr lang="en-US" sz="2600" dirty="0">
                <a:latin typeface="Times New Roman" panose="02020603050405020304" pitchFamily="18" charset="0"/>
                <a:cs typeface="Times New Roman" panose="02020603050405020304" pitchFamily="18" charset="0"/>
              </a:rPr>
              <a:t>Publish your videos far and wide </a:t>
            </a:r>
          </a:p>
          <a:p>
            <a:pPr algn="just"/>
            <a:r>
              <a:rPr lang="en-US" sz="2600" dirty="0">
                <a:latin typeface="Times New Roman" panose="02020603050405020304" pitchFamily="18" charset="0"/>
                <a:cs typeface="Times New Roman" panose="02020603050405020304" pitchFamily="18" charset="0"/>
              </a:rPr>
              <a:t>Analyze</a:t>
            </a:r>
          </a:p>
          <a:p>
            <a:pPr algn="just">
              <a:buNone/>
            </a:pPr>
            <a:endParaRPr lang="en-US" dirty="0">
              <a:latin typeface="Times New Roman" panose="02020603050405020304" pitchFamily="18" charset="0"/>
              <a:cs typeface="Times New Roman" panose="02020603050405020304" pitchFamily="18" charset="0"/>
            </a:endParaRPr>
          </a:p>
          <a:p>
            <a:pPr algn="just">
              <a:buNone/>
            </a:pPr>
            <a:r>
              <a:rPr lang="en-US" dirty="0">
                <a:latin typeface="Times New Roman" panose="02020603050405020304" pitchFamily="18" charset="0"/>
                <a:cs typeface="Times New Roman" panose="02020603050405020304" pitchFamily="18" charset="0"/>
              </a:rPr>
              <a:t>    </a:t>
            </a:r>
          </a:p>
          <a:p>
            <a:pPr algn="just">
              <a:buNone/>
            </a:pPr>
            <a:endParaRPr lang="en-US" u="sng" dirty="0">
              <a:latin typeface="Times New Roman" panose="02020603050405020304" pitchFamily="18" charset="0"/>
              <a:cs typeface="Times New Roman" panose="02020603050405020304" pitchFamily="18" charset="0"/>
            </a:endParaRPr>
          </a:p>
          <a:p>
            <a:pPr>
              <a:buNone/>
            </a:pPr>
            <a:endParaRPr lang="en-US" sz="1800" dirty="0"/>
          </a:p>
          <a:p>
            <a:pPr algn="just">
              <a:buNone/>
            </a:pPr>
            <a:endParaRPr lang="en-US" dirty="0"/>
          </a:p>
        </p:txBody>
      </p:sp>
      <p:sp>
        <p:nvSpPr>
          <p:cNvPr id="4" name="Date Placeholder 3"/>
          <p:cNvSpPr>
            <a:spLocks noGrp="1"/>
          </p:cNvSpPr>
          <p:nvPr>
            <p:ph type="dt" sz="half" idx="10"/>
          </p:nvPr>
        </p:nvSpPr>
        <p:spPr/>
        <p:txBody>
          <a:bodyPr/>
          <a:lstStyle/>
          <a:p>
            <a:fld id="{EEFDD426-3118-4D8E-A55F-086084DD2DB3}"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Video marketing  (CO3)</a:t>
            </a:r>
          </a:p>
        </p:txBody>
      </p:sp>
      <p:pic>
        <p:nvPicPr>
          <p:cNvPr id="9" name="Picture 2" descr="NIET, Greater Noida: Cutoff, Placements, Courses, Fees, Admission 2022">
            <a:extLst>
              <a:ext uri="{FF2B5EF4-FFF2-40B4-BE49-F238E27FC236}">
                <a16:creationId xmlns:a16="http://schemas.microsoft.com/office/drawing/2014/main" id="{51480EB5-2B4D-4D89-8C98-C9CFA601F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4181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None/>
            </a:pPr>
            <a:r>
              <a:rPr lang="en-US" sz="1800" b="1" dirty="0"/>
              <a:t> </a:t>
            </a:r>
            <a:endParaRPr lang="en-US" b="1" dirty="0"/>
          </a:p>
          <a:p>
            <a:pPr marL="0" indent="0" algn="just">
              <a:buNone/>
            </a:pPr>
            <a:r>
              <a:rPr lang="en-US" sz="2400" dirty="0">
                <a:latin typeface="Times New Roman" panose="02020603050405020304" pitchFamily="18" charset="0"/>
                <a:cs typeface="Times New Roman" panose="02020603050405020304" pitchFamily="18" charset="0"/>
              </a:rPr>
              <a:t>1. Video helps you connect with your audience.</a:t>
            </a:r>
          </a:p>
          <a:p>
            <a:pPr marL="0" indent="0" algn="just">
              <a:buNone/>
            </a:pPr>
            <a:r>
              <a:rPr lang="en-US" sz="2400" dirty="0">
                <a:latin typeface="Times New Roman" panose="02020603050405020304" pitchFamily="18" charset="0"/>
                <a:cs typeface="Times New Roman" panose="02020603050405020304" pitchFamily="18" charset="0"/>
              </a:rPr>
              <a:t>2. Video is an SEO gold mine</a:t>
            </a:r>
          </a:p>
          <a:p>
            <a:pPr marL="0" indent="0" algn="just">
              <a:buNone/>
            </a:pPr>
            <a:r>
              <a:rPr lang="en-US" sz="2400" dirty="0">
                <a:latin typeface="Times New Roman" panose="02020603050405020304" pitchFamily="18" charset="0"/>
                <a:cs typeface="Times New Roman" panose="02020603050405020304" pitchFamily="18" charset="0"/>
              </a:rPr>
              <a:t>3. Videos boost information retention.</a:t>
            </a:r>
          </a:p>
          <a:p>
            <a:pPr marL="0" indent="0" algn="just">
              <a:buNone/>
            </a:pPr>
            <a:r>
              <a:rPr lang="en-US" sz="2400" dirty="0">
                <a:latin typeface="Times New Roman" panose="02020603050405020304" pitchFamily="18" charset="0"/>
                <a:cs typeface="Times New Roman" panose="02020603050405020304" pitchFamily="18" charset="0"/>
              </a:rPr>
              <a:t>4. Email subject lines that include the word “video” see a 19% increase in open rates, and a 65% boost in click-</a:t>
            </a:r>
            <a:r>
              <a:rPr lang="en-US" sz="2400" dirty="0" err="1">
                <a:latin typeface="Times New Roman" panose="02020603050405020304" pitchFamily="18" charset="0"/>
                <a:cs typeface="Times New Roman" panose="02020603050405020304" pitchFamily="18" charset="0"/>
              </a:rPr>
              <a:t>throughs</a:t>
            </a:r>
            <a:r>
              <a:rPr lang="en-US" sz="2400" dirty="0">
                <a:latin typeface="Times New Roman" panose="02020603050405020304" pitchFamily="18" charset="0"/>
                <a:cs typeface="Times New Roman" panose="02020603050405020304" pitchFamily="18" charset="0"/>
              </a:rPr>
              <a:t>.</a:t>
            </a:r>
          </a:p>
          <a:p>
            <a:pPr marL="0" indent="0" algn="just">
              <a:buNone/>
            </a:pPr>
            <a:r>
              <a:rPr lang="en-US" sz="2400" dirty="0">
                <a:latin typeface="Times New Roman" panose="02020603050405020304" pitchFamily="18" charset="0"/>
                <a:cs typeface="Times New Roman" panose="02020603050405020304" pitchFamily="18" charset="0"/>
              </a:rPr>
              <a:t>5. After watching a video, customers are 64-85% more likely to make a purchase.</a:t>
            </a:r>
          </a:p>
          <a:p>
            <a:pPr>
              <a:buNone/>
            </a:pPr>
            <a:endParaRPr lang="en-US" sz="1800" u="sng" dirty="0"/>
          </a:p>
          <a:p>
            <a:pPr>
              <a:buNone/>
            </a:pPr>
            <a:endParaRPr lang="en-US" sz="1800" dirty="0"/>
          </a:p>
          <a:p>
            <a:pPr algn="just">
              <a:buNone/>
            </a:pPr>
            <a:endParaRPr lang="en-US" dirty="0"/>
          </a:p>
        </p:txBody>
      </p:sp>
      <p:sp>
        <p:nvSpPr>
          <p:cNvPr id="4" name="Date Placeholder 3"/>
          <p:cNvSpPr>
            <a:spLocks noGrp="1"/>
          </p:cNvSpPr>
          <p:nvPr>
            <p:ph type="dt" sz="half" idx="10"/>
          </p:nvPr>
        </p:nvSpPr>
        <p:spPr/>
        <p:txBody>
          <a:bodyPr/>
          <a:lstStyle/>
          <a:p>
            <a:fld id="{39B4FF1A-0024-45F8-A9CC-65AA60F5295B}"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Benefits of Video Marketing  (CO3)</a:t>
            </a:r>
          </a:p>
        </p:txBody>
      </p:sp>
      <p:pic>
        <p:nvPicPr>
          <p:cNvPr id="9" name="Picture 2" descr="NIET, Greater Noida: Cutoff, Placements, Courses, Fees, Admission 2022">
            <a:extLst>
              <a:ext uri="{FF2B5EF4-FFF2-40B4-BE49-F238E27FC236}">
                <a16:creationId xmlns:a16="http://schemas.microsoft.com/office/drawing/2014/main" id="{C0A03038-9E38-414C-93DB-3200F8B03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4" y="30454"/>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9774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47500" lnSpcReduction="20000"/>
          </a:bodyPr>
          <a:lstStyle/>
          <a:p>
            <a:pPr marL="0" indent="0">
              <a:buNone/>
            </a:pPr>
            <a:endParaRPr lang="en-US" sz="5100" b="1" dirty="0"/>
          </a:p>
          <a:p>
            <a:pPr algn="just"/>
            <a:r>
              <a:rPr lang="en-US" sz="5100" dirty="0">
                <a:latin typeface="Times New Roman" panose="02020603050405020304" pitchFamily="18" charset="0"/>
                <a:cs typeface="Times New Roman" panose="02020603050405020304" pitchFamily="18" charset="0"/>
              </a:rPr>
              <a:t>Cost was a serious challenge to video marketing: The cost of equipment, editing software and, from an end-user’s perspective, the data cost of consuming online video.</a:t>
            </a:r>
          </a:p>
          <a:p>
            <a:pPr marL="0" indent="0" algn="just">
              <a:buNone/>
            </a:pPr>
            <a:endParaRPr lang="en-US" sz="5100" dirty="0">
              <a:latin typeface="Times New Roman" panose="02020603050405020304" pitchFamily="18" charset="0"/>
              <a:cs typeface="Times New Roman" panose="02020603050405020304" pitchFamily="18" charset="0"/>
            </a:endParaRPr>
          </a:p>
          <a:p>
            <a:pPr algn="just"/>
            <a:r>
              <a:rPr lang="en-US" sz="5100" dirty="0">
                <a:latin typeface="Times New Roman" panose="02020603050405020304" pitchFamily="18" charset="0"/>
                <a:cs typeface="Times New Roman" panose="02020603050405020304" pitchFamily="18" charset="0"/>
              </a:rPr>
              <a:t>Good equipment, editing software and a delivery platform are more affordable than they once were, but they’re not free – and you do need a marketing team with experience in video, but these are all surmountable obstacles.</a:t>
            </a:r>
          </a:p>
          <a:p>
            <a:endParaRPr lang="en-US" sz="5100" dirty="0"/>
          </a:p>
          <a:p>
            <a:pPr>
              <a:buNone/>
            </a:pPr>
            <a:endParaRPr lang="en-US" sz="55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C8A9EA0C-3612-4E15-B16A-BE539EB4B4C6}"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cs typeface="Times New Roman" panose="02020603050405020304" pitchFamily="18" charset="0"/>
              </a:rPr>
              <a:t>Challenges of Video Marketing  (CO3)</a:t>
            </a:r>
          </a:p>
        </p:txBody>
      </p:sp>
      <p:pic>
        <p:nvPicPr>
          <p:cNvPr id="9" name="Picture 2" descr="NIET, Greater Noida: Cutoff, Placements, Courses, Fees, Admission 2022">
            <a:extLst>
              <a:ext uri="{FF2B5EF4-FFF2-40B4-BE49-F238E27FC236}">
                <a16:creationId xmlns:a16="http://schemas.microsoft.com/office/drawing/2014/main" id="{D7D88F11-DCE6-4073-82B5-DFE22337C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113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5063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451202" cy="2971800"/>
          </a:xfrm>
        </p:spPr>
        <p:txBody>
          <a:bodyPr>
            <a:noAutofit/>
          </a:bodyPr>
          <a:lstStyle/>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Product Demo</a:t>
            </a:r>
          </a:p>
          <a:p>
            <a:r>
              <a:rPr lang="en-US" sz="2400" dirty="0">
                <a:latin typeface="Times New Roman" panose="02020603050405020304" pitchFamily="18" charset="0"/>
                <a:cs typeface="Times New Roman" panose="02020603050405020304" pitchFamily="18" charset="0"/>
              </a:rPr>
              <a:t>Interviews</a:t>
            </a:r>
          </a:p>
          <a:p>
            <a:r>
              <a:rPr lang="en-US" sz="2400" dirty="0">
                <a:latin typeface="Times New Roman" panose="02020603050405020304" pitchFamily="18" charset="0"/>
                <a:cs typeface="Times New Roman" panose="02020603050405020304" pitchFamily="18" charset="0"/>
              </a:rPr>
              <a:t>Testimonials</a:t>
            </a:r>
          </a:p>
          <a:p>
            <a:r>
              <a:rPr lang="en-US" sz="2400" dirty="0">
                <a:latin typeface="Times New Roman" panose="02020603050405020304" pitchFamily="18" charset="0"/>
                <a:cs typeface="Times New Roman" panose="02020603050405020304" pitchFamily="18" charset="0"/>
              </a:rPr>
              <a:t>Event Videos</a:t>
            </a:r>
          </a:p>
          <a:p>
            <a:r>
              <a:rPr lang="en-US" sz="2400" dirty="0">
                <a:latin typeface="Times New Roman" panose="02020603050405020304" pitchFamily="18" charset="0"/>
                <a:cs typeface="Times New Roman" panose="02020603050405020304" pitchFamily="18" charset="0"/>
              </a:rPr>
              <a:t>Explainer Videos</a:t>
            </a:r>
          </a:p>
          <a:p>
            <a:r>
              <a:rPr lang="en-US" sz="2400" dirty="0">
                <a:latin typeface="Times New Roman" panose="02020603050405020304" pitchFamily="18" charset="0"/>
                <a:cs typeface="Times New Roman" panose="02020603050405020304" pitchFamily="18" charset="0"/>
              </a:rPr>
              <a:t>How-To Videos.</a:t>
            </a:r>
          </a:p>
        </p:txBody>
      </p:sp>
      <p:sp>
        <p:nvSpPr>
          <p:cNvPr id="4" name="Date Placeholder 3"/>
          <p:cNvSpPr>
            <a:spLocks noGrp="1"/>
          </p:cNvSpPr>
          <p:nvPr>
            <p:ph type="dt" sz="half" idx="10"/>
          </p:nvPr>
        </p:nvSpPr>
        <p:spPr/>
        <p:txBody>
          <a:bodyPr/>
          <a:lstStyle/>
          <a:p>
            <a:fld id="{E60EAC61-537C-4617-A663-4CAB465D1039}"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cs typeface="Times New Roman" panose="02020603050405020304" pitchFamily="18" charset="0"/>
              </a:rPr>
              <a:t>Types Of Video Content (CO3)</a:t>
            </a:r>
          </a:p>
        </p:txBody>
      </p:sp>
      <p:pic>
        <p:nvPicPr>
          <p:cNvPr id="9" name="Picture 2" descr="NIET, Greater Noida: Cutoff, Placements, Courses, Fees, Admission 2022">
            <a:extLst>
              <a:ext uri="{FF2B5EF4-FFF2-40B4-BE49-F238E27FC236}">
                <a16:creationId xmlns:a16="http://schemas.microsoft.com/office/drawing/2014/main" id="{CB694522-485C-4596-9D22-762B086B1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7"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7656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802" y="1085109"/>
            <a:ext cx="8229600" cy="3715491"/>
          </a:xfrm>
        </p:spPr>
        <p:txBody>
          <a:bodyPr>
            <a:normAutofit/>
          </a:bodyPr>
          <a:lstStyle/>
          <a:p>
            <a:pPr marL="0" indent="0">
              <a:buNone/>
            </a:pPr>
            <a:endParaRPr lang="en-US" sz="42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Vlog</a:t>
            </a:r>
          </a:p>
          <a:p>
            <a:r>
              <a:rPr lang="en-US" sz="2400" dirty="0">
                <a:latin typeface="Times New Roman" panose="02020603050405020304" pitchFamily="18" charset="0"/>
                <a:cs typeface="Times New Roman" panose="02020603050405020304" pitchFamily="18" charset="0"/>
              </a:rPr>
              <a:t>Presentations &amp; Talks</a:t>
            </a:r>
          </a:p>
          <a:p>
            <a:r>
              <a:rPr lang="en-US" sz="2400" dirty="0">
                <a:latin typeface="Times New Roman" panose="02020603050405020304" pitchFamily="18" charset="0"/>
                <a:cs typeface="Times New Roman" panose="02020603050405020304" pitchFamily="18" charset="0"/>
              </a:rPr>
              <a:t>Tutorials</a:t>
            </a:r>
          </a:p>
          <a:p>
            <a:r>
              <a:rPr lang="en-US" sz="2400" dirty="0">
                <a:latin typeface="Times New Roman" panose="02020603050405020304" pitchFamily="18" charset="0"/>
                <a:cs typeface="Times New Roman" panose="02020603050405020304" pitchFamily="18" charset="0"/>
              </a:rPr>
              <a:t>Behind The Scenes</a:t>
            </a:r>
          </a:p>
          <a:p>
            <a:r>
              <a:rPr lang="en-US" sz="2400" dirty="0">
                <a:latin typeface="Times New Roman" panose="02020603050405020304" pitchFamily="18" charset="0"/>
                <a:cs typeface="Times New Roman" panose="02020603050405020304" pitchFamily="18" charset="0"/>
              </a:rPr>
              <a:t>Live Videos</a:t>
            </a:r>
          </a:p>
        </p:txBody>
      </p:sp>
      <p:sp>
        <p:nvSpPr>
          <p:cNvPr id="4" name="Date Placeholder 3"/>
          <p:cNvSpPr>
            <a:spLocks noGrp="1"/>
          </p:cNvSpPr>
          <p:nvPr>
            <p:ph type="dt" sz="half" idx="10"/>
          </p:nvPr>
        </p:nvSpPr>
        <p:spPr/>
        <p:txBody>
          <a:bodyPr/>
          <a:lstStyle/>
          <a:p>
            <a:fld id="{26059116-8C28-44EB-9D21-6FB05DDBEDC1}"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cs typeface="Times New Roman" panose="02020603050405020304" pitchFamily="18" charset="0"/>
              </a:rPr>
              <a:t>Types Of Video Content (CO3)</a:t>
            </a:r>
          </a:p>
        </p:txBody>
      </p:sp>
      <p:pic>
        <p:nvPicPr>
          <p:cNvPr id="9" name="Picture 2" descr="NIET, Greater Noida: Cutoff, Placements, Courses, Fees, Admission 2022">
            <a:extLst>
              <a:ext uri="{FF2B5EF4-FFF2-40B4-BE49-F238E27FC236}">
                <a16:creationId xmlns:a16="http://schemas.microsoft.com/office/drawing/2014/main" id="{A9D417E5-BB48-4E94-9555-1E3658665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2374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277F30-5BE8-48BC-BC55-0F6B4F108D1D}"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cs typeface="Times New Roman" panose="02020603050405020304" pitchFamily="18" charset="0"/>
              </a:rPr>
              <a:t>Daily Quiz</a:t>
            </a:r>
          </a:p>
        </p:txBody>
      </p:sp>
      <p:pic>
        <p:nvPicPr>
          <p:cNvPr id="9" name="Picture 2" descr="NIET, Greater Noida: Cutoff, Placements, Courses, Fees, Admission 2022">
            <a:extLst>
              <a:ext uri="{FF2B5EF4-FFF2-40B4-BE49-F238E27FC236}">
                <a16:creationId xmlns:a16="http://schemas.microsoft.com/office/drawing/2014/main" id="{A9D417E5-BB48-4E94-9555-1E3658665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 y="0"/>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EBEA93B2-9FF0-D87A-15D0-CA1DF160D2E3}"/>
              </a:ext>
            </a:extLst>
          </p:cNvPr>
          <p:cNvSpPr>
            <a:spLocks noGrp="1"/>
          </p:cNvSpPr>
          <p:nvPr>
            <p:ph idx="1"/>
          </p:nvPr>
        </p:nvSpPr>
        <p:spPr>
          <a:xfrm>
            <a:off x="457200" y="942654"/>
            <a:ext cx="8229600" cy="5381946"/>
          </a:xfrm>
        </p:spPr>
        <p:txBody>
          <a:bodyPr>
            <a:noAutofit/>
          </a:bodyPr>
          <a:lstStyle/>
          <a:p>
            <a:pPr marL="514350" indent="-514350" algn="just">
              <a:buAutoNum type="arabicPeriod"/>
            </a:pPr>
            <a:r>
              <a:rPr lang="en-US" sz="2000" dirty="0">
                <a:latin typeface="Times New Roman" panose="02020603050405020304" pitchFamily="18" charset="0"/>
                <a:cs typeface="Times New Roman" panose="02020603050405020304" pitchFamily="18" charset="0"/>
              </a:rPr>
              <a:t>The most common form of Mobile marketing is _____ marketing.</a:t>
            </a:r>
          </a:p>
          <a:p>
            <a:pPr marL="0" indent="0" algn="just">
              <a:buNone/>
            </a:pPr>
            <a:endPar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       Which of the following is the most common delivery channel in terms of mobile marketing?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Graphic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LcPeriod"/>
            </a:pP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Voice call</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Font typeface="+mj-l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Search engine marketing</a:t>
            </a:r>
          </a:p>
          <a:p>
            <a:pPr marL="0" lvl="0" indent="0" algn="just">
              <a:lnSpc>
                <a:spcPts val="1875"/>
              </a:lnSpc>
              <a:spcBef>
                <a:spcPts val="300"/>
              </a:spcBef>
              <a:spcAft>
                <a:spcPts val="800"/>
              </a:spcAft>
              <a:buNone/>
            </a:pP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0" indent="-457200" algn="just">
              <a:lnSpc>
                <a:spcPts val="1875"/>
              </a:lnSpc>
              <a:spcBef>
                <a:spcPts val="300"/>
              </a:spcBef>
              <a:spcAft>
                <a:spcPts val="800"/>
              </a:spcAft>
              <a:buAutoNum type="arabicPeriod" startAt="3"/>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________ marketing refers to the use of video to market or promote your brand or offering on digital channels.</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lvl="0" indent="-457200" algn="just">
              <a:lnSpc>
                <a:spcPts val="1875"/>
              </a:lnSpc>
              <a:spcBef>
                <a:spcPts val="300"/>
              </a:spcBef>
              <a:spcAft>
                <a:spcPts val="800"/>
              </a:spcAf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Viral </a:t>
            </a:r>
          </a:p>
          <a:p>
            <a:pPr marL="457200" lvl="0" indent="-457200" algn="just">
              <a:lnSpc>
                <a:spcPts val="1875"/>
              </a:lnSpc>
              <a:spcBef>
                <a:spcPts val="300"/>
              </a:spcBef>
              <a:spcAft>
                <a:spcPts val="800"/>
              </a:spcAf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Native </a:t>
            </a:r>
          </a:p>
          <a:p>
            <a:pPr marL="457200" lvl="0" indent="-457200" algn="just">
              <a:lnSpc>
                <a:spcPts val="1875"/>
              </a:lnSpc>
              <a:spcBef>
                <a:spcPts val="300"/>
              </a:spcBef>
              <a:spcAft>
                <a:spcPts val="800"/>
              </a:spcAft>
              <a:buAutoNum type="alphaLcPeriod"/>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Mobile </a:t>
            </a:r>
          </a:p>
          <a:p>
            <a:pPr marL="457200" lvl="0" indent="-457200" algn="just">
              <a:lnSpc>
                <a:spcPts val="1875"/>
              </a:lnSpc>
              <a:spcBef>
                <a:spcPts val="300"/>
              </a:spcBef>
              <a:spcAft>
                <a:spcPts val="800"/>
              </a:spcAft>
              <a:buAutoNum type="alphaLcPeriod"/>
            </a:pP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Video</a:t>
            </a:r>
            <a:endParaRPr lang="en-IN" sz="2000" b="1" dirty="0">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lnSpc>
                <a:spcPts val="1875"/>
              </a:lnSpc>
              <a:spcBef>
                <a:spcPts val="300"/>
              </a:spcBef>
              <a:spcAft>
                <a:spcPts val="800"/>
              </a:spcAft>
              <a:buNone/>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1758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458200" cy="5029200"/>
          </a:xfrm>
        </p:spPr>
        <p:txBody>
          <a:bodyPr>
            <a:normAutofit fontScale="92500" lnSpcReduction="10000"/>
          </a:bodyPr>
          <a:lstStyle/>
          <a:p>
            <a:pPr marL="514350" indent="-514350" algn="just">
              <a:buAutoNum type="arabicPeriod"/>
            </a:pPr>
            <a:endParaRPr lang="en-US" sz="2400" dirty="0"/>
          </a:p>
          <a:p>
            <a:pPr marL="514350" indent="-514350" algn="just">
              <a:buAutoNum type="arabicPeriod"/>
            </a:pPr>
            <a:r>
              <a:rPr lang="en-US" sz="2400" dirty="0">
                <a:latin typeface="Times New Roman" panose="02020603050405020304" pitchFamily="18" charset="0"/>
                <a:cs typeface="Times New Roman" panose="02020603050405020304" pitchFamily="18" charset="0"/>
              </a:rPr>
              <a:t>_________marketing is the use of social media platforms and websites to promote a product or service.</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latin typeface="Times New Roman" panose="02020603050405020304" pitchFamily="18" charset="0"/>
                <a:cs typeface="Times New Roman" panose="02020603050405020304" pitchFamily="18" charset="0"/>
              </a:rPr>
              <a:t>SMM stands for ______.</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latin typeface="Times New Roman" panose="02020603050405020304" pitchFamily="18" charset="0"/>
                <a:cs typeface="Times New Roman" panose="02020603050405020304" pitchFamily="18" charset="0"/>
              </a:rPr>
              <a:t>Name the different social media networks.</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solidFill>
                  <a:srgbClr val="202124"/>
                </a:solidFill>
                <a:latin typeface="Times New Roman" panose="02020603050405020304" pitchFamily="18" charset="0"/>
                <a:cs typeface="Times New Roman" panose="02020603050405020304" pitchFamily="18" charset="0"/>
              </a:rPr>
              <a:t>________ </a:t>
            </a:r>
            <a:r>
              <a:rPr lang="en-US" sz="2400" i="0" dirty="0">
                <a:solidFill>
                  <a:srgbClr val="202124"/>
                </a:solidFill>
                <a:effectLst/>
                <a:latin typeface="Times New Roman" panose="02020603050405020304" pitchFamily="18" charset="0"/>
                <a:cs typeface="Times New Roman" panose="02020603050405020304" pitchFamily="18" charset="0"/>
              </a:rPr>
              <a:t>marketing is a sales technique that involves organic or word-of-mouth information about a product or service to spread at an ever-increasing rate.</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i="0" dirty="0">
                <a:solidFill>
                  <a:srgbClr val="5F6368"/>
                </a:solidFill>
                <a:effectLst/>
                <a:latin typeface="Times New Roman" panose="02020603050405020304" pitchFamily="18" charset="0"/>
                <a:cs typeface="Times New Roman" panose="02020603050405020304" pitchFamily="18" charset="0"/>
              </a:rPr>
              <a:t>________ marketing</a:t>
            </a:r>
            <a:r>
              <a:rPr lang="en-US" sz="2400" i="0" dirty="0">
                <a:solidFill>
                  <a:srgbClr val="4D5156"/>
                </a:solidFill>
                <a:effectLst/>
                <a:latin typeface="Times New Roman" panose="02020603050405020304" pitchFamily="18" charset="0"/>
                <a:cs typeface="Times New Roman" panose="02020603050405020304" pitchFamily="18" charset="0"/>
              </a:rPr>
              <a:t> is the act of sending promotional messages to people in mass quantities</a:t>
            </a: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endParaRPr lang="en-US" dirty="0"/>
          </a:p>
        </p:txBody>
      </p:sp>
      <p:sp>
        <p:nvSpPr>
          <p:cNvPr id="4" name="Date Placeholder 3"/>
          <p:cNvSpPr>
            <a:spLocks noGrp="1"/>
          </p:cNvSpPr>
          <p:nvPr>
            <p:ph type="dt" sz="half" idx="10"/>
          </p:nvPr>
        </p:nvSpPr>
        <p:spPr/>
        <p:txBody>
          <a:bodyPr/>
          <a:lstStyle/>
          <a:p>
            <a:fld id="{8EAE053A-38AF-4057-BED4-4EC3742793C0}"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2">
              <a:defRPr/>
            </a:pPr>
            <a:r>
              <a:rPr lang="en-US" sz="2400" dirty="0"/>
              <a:t>                          Daily Quiz</a:t>
            </a:r>
          </a:p>
        </p:txBody>
      </p:sp>
      <p:pic>
        <p:nvPicPr>
          <p:cNvPr id="9" name="Picture 2" descr="NIET, Greater Noida: Cutoff, Placements, Courses, Fees, Admission 2022">
            <a:extLst>
              <a:ext uri="{FF2B5EF4-FFF2-40B4-BE49-F238E27FC236}">
                <a16:creationId xmlns:a16="http://schemas.microsoft.com/office/drawing/2014/main" id="{834B0730-0B15-D36D-594B-5C4BCD51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730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90BB64-DC92-4A4C-9588-842F3C0EED0A}"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D830A01C-4116-3C50-E8D5-0119471FA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30417277-7595-FFB8-1831-F32466BFF0D3}"/>
              </a:ext>
            </a:extLst>
          </p:cNvPr>
          <p:cNvGraphicFramePr>
            <a:graphicFrameLocks noGrp="1"/>
          </p:cNvGraphicFramePr>
          <p:nvPr>
            <p:extLst>
              <p:ext uri="{D42A27DB-BD31-4B8C-83A1-F6EECF244321}">
                <p14:modId xmlns:p14="http://schemas.microsoft.com/office/powerpoint/2010/main" val="2147271227"/>
              </p:ext>
            </p:extLst>
          </p:nvPr>
        </p:nvGraphicFramePr>
        <p:xfrm>
          <a:off x="685800" y="1371600"/>
          <a:ext cx="7619999" cy="4267198"/>
        </p:xfrm>
        <a:graphic>
          <a:graphicData uri="http://schemas.openxmlformats.org/drawingml/2006/table">
            <a:tbl>
              <a:tblPr firstRow="1" firstCol="1" bandRow="1">
                <a:tableStyleId>{5C22544A-7EE6-4342-B048-85BDC9FD1C3A}</a:tableStyleId>
              </a:tblPr>
              <a:tblGrid>
                <a:gridCol w="1492779">
                  <a:extLst>
                    <a:ext uri="{9D8B030D-6E8A-4147-A177-3AD203B41FA5}">
                      <a16:colId xmlns:a16="http://schemas.microsoft.com/office/drawing/2014/main" val="881074059"/>
                    </a:ext>
                  </a:extLst>
                </a:gridCol>
                <a:gridCol w="6127220">
                  <a:extLst>
                    <a:ext uri="{9D8B030D-6E8A-4147-A177-3AD203B41FA5}">
                      <a16:colId xmlns:a16="http://schemas.microsoft.com/office/drawing/2014/main" val="2498263328"/>
                    </a:ext>
                  </a:extLst>
                </a:gridCol>
              </a:tblGrid>
              <a:tr h="803787">
                <a:tc>
                  <a:txBody>
                    <a:bodyPr/>
                    <a:lstStyle/>
                    <a:p>
                      <a:pPr marL="0" marR="0" algn="ctr">
                        <a:lnSpc>
                          <a:spcPct val="115000"/>
                        </a:lnSpc>
                        <a:spcBef>
                          <a:spcPts val="0"/>
                        </a:spcBef>
                        <a:spcAft>
                          <a:spcPts val="0"/>
                        </a:spcAft>
                        <a:tabLst>
                          <a:tab pos="1533525" algn="l"/>
                        </a:tabLs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tabLst>
                          <a:tab pos="783590" algn="l"/>
                        </a:tabLst>
                      </a:pPr>
                      <a:r>
                        <a:rPr lang="en-US" sz="2000" kern="1200" dirty="0">
                          <a:effectLst/>
                        </a:rPr>
                        <a:t>Provide understanding of digital and social media marketing practices.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9036093"/>
                  </a:ext>
                </a:extLst>
              </a:tr>
              <a:tr h="803787">
                <a:tc>
                  <a:txBody>
                    <a:bodyPr/>
                    <a:lstStyle/>
                    <a:p>
                      <a:pPr marL="0" marR="0" algn="ctr">
                        <a:lnSpc>
                          <a:spcPct val="115000"/>
                        </a:lnSpc>
                        <a:spcBef>
                          <a:spcPts val="0"/>
                        </a:spcBef>
                        <a:spcAft>
                          <a:spcPts val="0"/>
                        </a:spcAft>
                        <a:tabLst>
                          <a:tab pos="1533525" algn="l"/>
                        </a:tabLs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215"/>
                        </a:spcBef>
                        <a:spcAft>
                          <a:spcPts val="0"/>
                        </a:spcAft>
                        <a:tabLst>
                          <a:tab pos="783590" algn="l"/>
                        </a:tabLst>
                      </a:pPr>
                      <a:r>
                        <a:rPr lang="en-US" sz="2000" kern="1200">
                          <a:effectLst/>
                        </a:rPr>
                        <a:t>Provide understanding of different social media platforms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7818724"/>
                  </a:ext>
                </a:extLst>
              </a:tr>
              <a:tr h="803787">
                <a:tc>
                  <a:txBody>
                    <a:bodyPr/>
                    <a:lstStyle/>
                    <a:p>
                      <a:pPr marL="0" marR="0" algn="ctr">
                        <a:lnSpc>
                          <a:spcPct val="115000"/>
                        </a:lnSpc>
                        <a:spcBef>
                          <a:spcPts val="0"/>
                        </a:spcBef>
                        <a:spcAft>
                          <a:spcPts val="0"/>
                        </a:spcAft>
                        <a:tabLst>
                          <a:tab pos="1533525" algn="l"/>
                        </a:tabLs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205"/>
                        </a:spcBef>
                        <a:spcAft>
                          <a:spcPts val="0"/>
                        </a:spcAft>
                      </a:pPr>
                      <a:r>
                        <a:rPr lang="en-US" sz="2000" kern="1200">
                          <a:effectLst/>
                        </a:rPr>
                        <a:t>Impart learning on various digital channels and how to acquire and engage consumers online.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8912868"/>
                  </a:ext>
                </a:extLst>
              </a:tr>
              <a:tr h="1116927">
                <a:tc>
                  <a:txBody>
                    <a:bodyPr/>
                    <a:lstStyle/>
                    <a:p>
                      <a:pPr marL="0" marR="0" algn="ctr">
                        <a:lnSpc>
                          <a:spcPct val="115000"/>
                        </a:lnSpc>
                        <a:spcBef>
                          <a:spcPts val="0"/>
                        </a:spcBef>
                        <a:spcAft>
                          <a:spcPts val="0"/>
                        </a:spcAft>
                        <a:tabLst>
                          <a:tab pos="1533525" algn="l"/>
                        </a:tabLs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197485" algn="just">
                        <a:lnSpc>
                          <a:spcPct val="105000"/>
                        </a:lnSpc>
                        <a:spcBef>
                          <a:spcPts val="715"/>
                        </a:spcBef>
                        <a:spcAft>
                          <a:spcPts val="0"/>
                        </a:spcAft>
                        <a:tabLst>
                          <a:tab pos="1533525" algn="l"/>
                        </a:tabLst>
                      </a:pPr>
                      <a:r>
                        <a:rPr lang="en-US" sz="2000" kern="1200">
                          <a:effectLst/>
                        </a:rPr>
                        <a:t>Provide insights on building organizational competency by way of digital marketing practices and cost considerations.</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21164553"/>
                  </a:ext>
                </a:extLst>
              </a:tr>
              <a:tr h="738910">
                <a:tc>
                  <a:txBody>
                    <a:bodyPr/>
                    <a:lstStyle/>
                    <a:p>
                      <a:pPr marL="0" marR="0" algn="ctr">
                        <a:lnSpc>
                          <a:spcPct val="115000"/>
                        </a:lnSpc>
                        <a:spcBef>
                          <a:spcPts val="0"/>
                        </a:spcBef>
                        <a:spcAft>
                          <a:spcPts val="0"/>
                        </a:spcAft>
                        <a:tabLst>
                          <a:tab pos="1533525" algn="l"/>
                        </a:tabLs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197485">
                        <a:lnSpc>
                          <a:spcPct val="105000"/>
                        </a:lnSpc>
                        <a:spcBef>
                          <a:spcPts val="715"/>
                        </a:spcBef>
                        <a:spcAft>
                          <a:spcPts val="0"/>
                        </a:spcAft>
                        <a:tabLst>
                          <a:tab pos="1533525" algn="l"/>
                        </a:tabLst>
                      </a:pPr>
                      <a:r>
                        <a:rPr lang="en-US" sz="2000" kern="1200" dirty="0">
                          <a:effectLst/>
                        </a:rPr>
                        <a:t>Develop understanding of the latest digital practices for marketing and promotion.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24690757"/>
                  </a:ext>
                </a:extLst>
              </a:tr>
            </a:tbl>
          </a:graphicData>
        </a:graphic>
      </p:graphicFrame>
    </p:spTree>
    <p:extLst>
      <p:ext uri="{BB962C8B-B14F-4D97-AF65-F5344CB8AC3E}">
        <p14:creationId xmlns:p14="http://schemas.microsoft.com/office/powerpoint/2010/main" val="12992643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2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Marketing Gamification</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–III) </a:t>
            </a:r>
            <a:r>
              <a:rPr lang="en-US" sz="2800" dirty="0">
                <a:solidFill>
                  <a:prstClr val="black"/>
                </a:solidFill>
                <a:latin typeface="Calibri"/>
              </a:rPr>
              <a:t>Topic 4</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0"/>
            <a:ext cx="1581538" cy="906463"/>
          </a:xfrm>
          <a:prstGeom prst="rect">
            <a:avLst/>
          </a:prstGeom>
        </p:spPr>
      </p:pic>
      <p:sp>
        <p:nvSpPr>
          <p:cNvPr id="4" name="Date Placeholder 3">
            <a:extLst>
              <a:ext uri="{FF2B5EF4-FFF2-40B4-BE49-F238E27FC236}">
                <a16:creationId xmlns:a16="http://schemas.microsoft.com/office/drawing/2014/main" id="{0D5BB56E-69BF-081D-5717-C439AB97227F}"/>
              </a:ext>
            </a:extLst>
          </p:cNvPr>
          <p:cNvSpPr>
            <a:spLocks noGrp="1"/>
          </p:cNvSpPr>
          <p:nvPr>
            <p:ph type="dt" sz="half" idx="10"/>
          </p:nvPr>
        </p:nvSpPr>
        <p:spPr/>
        <p:txBody>
          <a:bodyPr/>
          <a:lstStyle/>
          <a:p>
            <a:fld id="{8C54E11B-36B3-4F08-86B7-5F2A27A788E7}" type="datetime1">
              <a:rPr lang="en-US" smtClean="0"/>
              <a:t>28-May-24</a:t>
            </a:fld>
            <a:endParaRPr lang="en-US"/>
          </a:p>
        </p:txBody>
      </p:sp>
      <p:sp>
        <p:nvSpPr>
          <p:cNvPr id="6" name="Footer Placeholder 5">
            <a:extLst>
              <a:ext uri="{FF2B5EF4-FFF2-40B4-BE49-F238E27FC236}">
                <a16:creationId xmlns:a16="http://schemas.microsoft.com/office/drawing/2014/main" id="{B184B3FF-6866-ECFA-5024-BFD9239A9DBC}"/>
              </a:ext>
            </a:extLst>
          </p:cNvPr>
          <p:cNvSpPr>
            <a:spLocks noGrp="1"/>
          </p:cNvSpPr>
          <p:nvPr>
            <p:ph type="ftr" sz="quarter" idx="11"/>
          </p:nvPr>
        </p:nvSpPr>
        <p:spPr/>
        <p:txBody>
          <a:bodyPr/>
          <a:lstStyle/>
          <a:p>
            <a:r>
              <a:rPr lang="sv-SE"/>
              <a:t>Digital Marketing               Unit 3</a:t>
            </a:r>
            <a:endParaRPr lang="en-US" dirty="0"/>
          </a:p>
        </p:txBody>
      </p:sp>
      <p:sp>
        <p:nvSpPr>
          <p:cNvPr id="7" name="Slide Number Placeholder 6">
            <a:extLst>
              <a:ext uri="{FF2B5EF4-FFF2-40B4-BE49-F238E27FC236}">
                <a16:creationId xmlns:a16="http://schemas.microsoft.com/office/drawing/2014/main" id="{ED746CEC-364D-B6D0-9B3F-9B689E42BC31}"/>
              </a:ext>
            </a:extLst>
          </p:cNvPr>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20964725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89071"/>
            <a:ext cx="8382000" cy="4525963"/>
          </a:xfrm>
        </p:spPr>
        <p:txBody>
          <a:bodyPr>
            <a:normAutofit/>
          </a:bodyPr>
          <a:lstStyle/>
          <a:p>
            <a:r>
              <a:rPr lang="en-US" sz="2400" dirty="0">
                <a:latin typeface="Times New Roman" panose="02020603050405020304" pitchFamily="18" charset="0"/>
                <a:cs typeface="Times New Roman" panose="02020603050405020304" pitchFamily="18" charset="0"/>
              </a:rPr>
              <a:t>Students  understand the concept of Market gamification and its relevance in Digital Marketing.</a:t>
            </a:r>
          </a:p>
          <a:p>
            <a:pPr>
              <a:buNone/>
            </a:pPr>
            <a:endParaRPr lang="en-US" sz="2400" dirty="0">
              <a:latin typeface="Times New Roman" panose="02020603050405020304" pitchFamily="18" charset="0"/>
              <a:cs typeface="Times New Roman" panose="02020603050405020304" pitchFamily="18" charset="0"/>
            </a:endParaRPr>
          </a:p>
          <a:p>
            <a:pPr lvl="0">
              <a:buNone/>
              <a:defRPr/>
            </a:pPr>
            <a:endParaRPr lang="en-US" sz="2400" dirty="0">
              <a:latin typeface="Times New Roman" panose="02020603050405020304" pitchFamily="18" charset="0"/>
              <a:cs typeface="Times New Roman" panose="02020603050405020304" pitchFamily="18" charset="0"/>
            </a:endParaRPr>
          </a:p>
          <a:p>
            <a:pPr lvl="0">
              <a:buNone/>
              <a:defRPr/>
            </a:pPr>
            <a:endParaRPr lang="en-US" sz="2400" dirty="0">
              <a:latin typeface="Times New Roman" panose="02020603050405020304" pitchFamily="18" charset="0"/>
              <a:cs typeface="Times New Roman" panose="02020603050405020304" pitchFamily="18" charset="0"/>
            </a:endParaRPr>
          </a:p>
          <a:p>
            <a:pPr lvl="0">
              <a:buNone/>
              <a:defRPr/>
            </a:pPr>
            <a:endParaRPr lang="en-US" sz="2400" dirty="0">
              <a:latin typeface="Times New Roman" panose="02020603050405020304" pitchFamily="18" charset="0"/>
              <a:cs typeface="Times New Roman" panose="02020603050405020304" pitchFamily="18" charset="0"/>
            </a:endParaRPr>
          </a:p>
          <a:p>
            <a:pPr lvl="0">
              <a:buNone/>
              <a:defRPr/>
            </a:pPr>
            <a:endParaRPr lang="en-US" sz="2400" dirty="0">
              <a:latin typeface="Times New Roman" panose="02020603050405020304" pitchFamily="18" charset="0"/>
              <a:cs typeface="Times New Roman" panose="02020603050405020304" pitchFamily="18" charset="0"/>
            </a:endParaRPr>
          </a:p>
          <a:p>
            <a:pPr lvl="0">
              <a:buNone/>
              <a:defRPr/>
            </a:pPr>
            <a:endParaRPr lang="en-US" sz="2400" dirty="0">
              <a:latin typeface="Times New Roman" panose="02020603050405020304" pitchFamily="18" charset="0"/>
              <a:cs typeface="Times New Roman" panose="02020603050405020304" pitchFamily="18" charset="0"/>
            </a:endParaRPr>
          </a:p>
          <a:p>
            <a:pPr lvl="0">
              <a:buNone/>
              <a:defRPr/>
            </a:pPr>
            <a:endParaRPr lang="en-US" sz="2400" dirty="0">
              <a:latin typeface="Times New Roman" panose="02020603050405020304" pitchFamily="18" charset="0"/>
              <a:cs typeface="Times New Roman" panose="02020603050405020304" pitchFamily="18" charset="0"/>
            </a:endParaRPr>
          </a:p>
          <a:p>
            <a:pPr lvl="0">
              <a:buNone/>
              <a:defRPr/>
            </a:pPr>
            <a:endParaRPr lang="en-US" sz="2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2438D597-C877-4AC9-9E1A-F4FDFB10F44D}" type="datetime1">
              <a:rPr lang="en-US" smtClean="0"/>
              <a:t>28-May-24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81</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Objective of Topic/Session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sv-SE"/>
              <a:t>Digital Marketing               Unit 3</a:t>
            </a:r>
            <a:endParaRPr lang="en-US" dirty="0"/>
          </a:p>
        </p:txBody>
      </p:sp>
      <p:pic>
        <p:nvPicPr>
          <p:cNvPr id="11" name="Picture 2" descr="NIET, Greater Noida: Cutoff, Placements, Courses, Fees, Admission 2022">
            <a:extLst>
              <a:ext uri="{FF2B5EF4-FFF2-40B4-BE49-F238E27FC236}">
                <a16:creationId xmlns:a16="http://schemas.microsoft.com/office/drawing/2014/main" id="{CDB4E5CA-D02C-CE3A-CDD6-8438441BB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101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924800" cy="4267199"/>
          </a:xfrm>
        </p:spPr>
        <p:txBody>
          <a:bodyPr>
            <a:normAutofit lnSpcReduction="10000"/>
          </a:bodyPr>
          <a:lstStyle/>
          <a:p>
            <a:pPr>
              <a:buNone/>
            </a:pPr>
            <a:r>
              <a:rPr lang="en-US" sz="1800" dirty="0"/>
              <a:t>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 terms of digital marketing, gamification can be defined as a set of all dynamic and entertaining solutions and elements you integrate into your website, app or email campaigns to make user’s experience with your service more diverting and engaging.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Carrying a sense of competition, gamification triggers excitement and gambling, encouraging people to get eager for achievements and rewards. And surely, people would use more often the website or app they have previously enjoyed interacting with.</a:t>
            </a:r>
          </a:p>
        </p:txBody>
      </p:sp>
      <p:sp>
        <p:nvSpPr>
          <p:cNvPr id="4" name="Date Placeholder 3"/>
          <p:cNvSpPr>
            <a:spLocks noGrp="1"/>
          </p:cNvSpPr>
          <p:nvPr>
            <p:ph type="dt" sz="half" idx="10"/>
          </p:nvPr>
        </p:nvSpPr>
        <p:spPr/>
        <p:txBody>
          <a:bodyPr/>
          <a:lstStyle/>
          <a:p>
            <a:fld id="{B3549FED-BB1A-4B9E-87D1-7DE1D0EB7254}"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Marketing Gamification</a:t>
            </a:r>
            <a:r>
              <a:rPr kumimoji="0" lang="en-US" sz="2400" b="0" i="0" u="none" strike="noStrike" kern="1200" cap="none" spc="0" normalizeH="0" noProof="0" dirty="0">
                <a:ln>
                  <a:noFill/>
                </a:ln>
                <a:solidFill>
                  <a:schemeClr val="dk1"/>
                </a:solidFill>
                <a:effectLst/>
                <a:uLnTx/>
                <a:uFillTx/>
                <a:latin typeface="+mn-lt"/>
                <a:ea typeface="+mn-ea"/>
                <a:cs typeface="+mn-cs"/>
              </a:rPr>
              <a:t> and Apps  (CO3)</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0DDCE06B-12F1-6ECC-D69D-284921CCC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453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14400"/>
            <a:ext cx="8229600" cy="48006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1. Gamification </a:t>
            </a:r>
            <a:r>
              <a:rPr lang="en-US" sz="2400" b="1" dirty="0">
                <a:latin typeface="Times New Roman" panose="02020603050405020304" pitchFamily="18" charset="0"/>
                <a:cs typeface="Times New Roman" panose="02020603050405020304" pitchFamily="18" charset="0"/>
              </a:rPr>
              <a:t>increases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average </a:t>
            </a:r>
            <a:r>
              <a:rPr lang="en-US" sz="2400" b="1" dirty="0">
                <a:latin typeface="Times New Roman" panose="02020603050405020304" pitchFamily="18" charset="0"/>
                <a:cs typeface="Times New Roman" panose="02020603050405020304" pitchFamily="18" charset="0"/>
              </a:rPr>
              <a:t>website session</a:t>
            </a:r>
            <a:r>
              <a:rPr lang="en-US" sz="2400" dirty="0">
                <a:latin typeface="Times New Roman" panose="02020603050405020304" pitchFamily="18" charset="0"/>
                <a:cs typeface="Times New Roman" panose="02020603050405020304" pitchFamily="18" charset="0"/>
              </a:rPr>
              <a:t> time;</a:t>
            </a:r>
          </a:p>
          <a:p>
            <a:r>
              <a:rPr lang="en-US" sz="2400" dirty="0">
                <a:latin typeface="Times New Roman" panose="02020603050405020304" pitchFamily="18" charset="0"/>
                <a:cs typeface="Times New Roman" panose="02020603050405020304" pitchFamily="18" charset="0"/>
              </a:rPr>
              <a:t>average </a:t>
            </a:r>
            <a:r>
              <a:rPr lang="en-US" sz="2400" b="1" dirty="0">
                <a:latin typeface="Times New Roman" panose="02020603050405020304" pitchFamily="18" charset="0"/>
                <a:cs typeface="Times New Roman" panose="02020603050405020304" pitchFamily="18" charset="0"/>
              </a:rPr>
              <a:t>time spent reading</a:t>
            </a:r>
            <a:r>
              <a:rPr lang="en-US" sz="2400" dirty="0">
                <a:latin typeface="Times New Roman" panose="02020603050405020304" pitchFamily="18" charset="0"/>
                <a:cs typeface="Times New Roman" panose="02020603050405020304" pitchFamily="18" charset="0"/>
              </a:rPr>
              <a:t> an email;</a:t>
            </a:r>
          </a:p>
          <a:p>
            <a:r>
              <a:rPr lang="en-US" sz="2400" dirty="0">
                <a:latin typeface="Times New Roman" panose="02020603050405020304" pitchFamily="18" charset="0"/>
                <a:cs typeface="Times New Roman" panose="02020603050405020304" pitchFamily="18" charset="0"/>
              </a:rPr>
              <a:t>audience </a:t>
            </a:r>
            <a:r>
              <a:rPr lang="en-US" sz="2400" b="1" dirty="0">
                <a:latin typeface="Times New Roman" panose="02020603050405020304" pitchFamily="18" charset="0"/>
                <a:cs typeface="Times New Roman" panose="02020603050405020304" pitchFamily="18" charset="0"/>
              </a:rPr>
              <a:t>engagement</a:t>
            </a:r>
            <a:r>
              <a:rPr lang="en-US" sz="2400" dirty="0">
                <a:latin typeface="Times New Roman" panose="02020603050405020304" pitchFamily="18" charset="0"/>
                <a:cs typeface="Times New Roman" panose="02020603050405020304" pitchFamily="18" charset="0"/>
              </a:rPr>
              <a:t>;</a:t>
            </a:r>
          </a:p>
          <a:p>
            <a:r>
              <a:rPr lang="en-US" sz="2400" b="1" dirty="0">
                <a:latin typeface="Times New Roman" panose="02020603050405020304" pitchFamily="18" charset="0"/>
                <a:cs typeface="Times New Roman" panose="02020603050405020304" pitchFamily="18" charset="0"/>
              </a:rPr>
              <a:t>social sharing</a:t>
            </a:r>
            <a:r>
              <a:rPr lang="en-US" sz="2400" dirty="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2. It makes the </a:t>
            </a:r>
            <a:r>
              <a:rPr lang="en-US" sz="2400" b="1" dirty="0">
                <a:latin typeface="Times New Roman" panose="02020603050405020304" pitchFamily="18" charset="0"/>
                <a:cs typeface="Times New Roman" panose="02020603050405020304" pitchFamily="18" charset="0"/>
              </a:rPr>
              <a:t>user experience more enjoyable</a:t>
            </a:r>
            <a:r>
              <a:rPr lang="en-US" sz="2400" dirty="0">
                <a:latin typeface="Times New Roman" panose="02020603050405020304" pitchFamily="18" charset="0"/>
                <a:cs typeface="Times New Roman" panose="02020603050405020304" pitchFamily="18" charset="0"/>
              </a:rPr>
              <a:t> and results in better satisfaction. </a:t>
            </a:r>
          </a:p>
          <a:p>
            <a:endParaRPr lang="en-US" sz="2400" b="1" dirty="0">
              <a:latin typeface="Times New Roman" panose="02020603050405020304" pitchFamily="18" charset="0"/>
              <a:cs typeface="Times New Roman" panose="02020603050405020304" pitchFamily="18" charset="0"/>
            </a:endParaRPr>
          </a:p>
          <a:p>
            <a:pPr>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buNone/>
            </a:pP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75BCD98-234D-49AC-8B0D-3B69C285F50E}"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Benefits of Gamification for the Marketing Strategy </a:t>
            </a:r>
            <a:r>
              <a:rPr kumimoji="0" lang="en-US" sz="2400" i="0" u="none" strike="noStrike" kern="1200" cap="none" spc="0" normalizeH="0" noProof="0" dirty="0">
                <a:ln>
                  <a:noFill/>
                </a:ln>
                <a:solidFill>
                  <a:schemeClr val="dk1"/>
                </a:solidFill>
                <a:effectLst/>
                <a:uLnTx/>
                <a:uFillTx/>
                <a:ea typeface="+mn-ea"/>
                <a:cs typeface="+mn-cs"/>
              </a:rPr>
              <a:t>(CO3)</a:t>
            </a:r>
            <a:endParaRPr kumimoji="0" lang="en-US" sz="2400" i="0" u="none" strike="noStrike" kern="1200" cap="none" spc="0" normalizeH="0" baseline="0" noProof="0" dirty="0">
              <a:ln>
                <a:noFill/>
              </a:ln>
              <a:solidFill>
                <a:schemeClr val="dk1"/>
              </a:solidFill>
              <a:effectLst/>
              <a:uLnTx/>
              <a:uFillTx/>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854D58B7-59CE-A0E7-8EB1-802D4C648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1377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14400"/>
            <a:ext cx="8229600" cy="48006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3. Compared to other marketing tools, email gamification </a:t>
            </a:r>
            <a:r>
              <a:rPr lang="en-US" sz="2400" b="1" dirty="0">
                <a:latin typeface="Times New Roman" panose="02020603050405020304" pitchFamily="18" charset="0"/>
                <a:cs typeface="Times New Roman" panose="02020603050405020304" pitchFamily="18" charset="0"/>
              </a:rPr>
              <a:t>doesn’t require complex solutions</a:t>
            </a:r>
            <a:r>
              <a:rPr lang="en-US" sz="2400" dirty="0">
                <a:latin typeface="Times New Roman" panose="02020603050405020304" pitchFamily="18" charset="0"/>
                <a:cs typeface="Times New Roman" panose="02020603050405020304" pitchFamily="18" charset="0"/>
              </a:rPr>
              <a:t> or algorithms. A simple quiz or a challenge to find a hidden link can be implemented within a basic email template.</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4.  It </a:t>
            </a:r>
            <a:r>
              <a:rPr lang="en-US" sz="2400" b="1" dirty="0">
                <a:latin typeface="Times New Roman" panose="02020603050405020304" pitchFamily="18" charset="0"/>
                <a:cs typeface="Times New Roman" panose="02020603050405020304" pitchFamily="18" charset="0"/>
              </a:rPr>
              <a:t>helps collect </a:t>
            </a:r>
            <a:r>
              <a:rPr lang="en-US" sz="2400" dirty="0">
                <a:latin typeface="Times New Roman" panose="02020603050405020304" pitchFamily="18" charset="0"/>
                <a:cs typeface="Times New Roman" panose="02020603050405020304" pitchFamily="18" charset="0"/>
              </a:rPr>
              <a:t>customer data. Gamification uses different options to encourage people to provide personal info (contacts, product preferences) in exchange for bonuses (points, prizes, starts, achievements, badges, % off, etc.).</a:t>
            </a:r>
          </a:p>
          <a:p>
            <a:pPr algn="just"/>
            <a:endParaRPr lang="en-US" sz="2400" b="1"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27B1EF7-A160-433F-B4AF-46FA0C0D3E3D}"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Benefits of Gamification for the Marketing Strategy  </a:t>
            </a:r>
            <a:r>
              <a:rPr kumimoji="0" lang="en-US" sz="2400" i="0" u="none" strike="noStrike" kern="1200" cap="none" spc="0" normalizeH="0" noProof="0" dirty="0">
                <a:ln>
                  <a:noFill/>
                </a:ln>
                <a:solidFill>
                  <a:schemeClr val="dk1"/>
                </a:solidFill>
                <a:effectLst/>
                <a:uLnTx/>
                <a:uFillTx/>
                <a:ea typeface="+mn-ea"/>
                <a:cs typeface="+mn-cs"/>
              </a:rPr>
              <a:t>(CO3)</a:t>
            </a:r>
            <a:endParaRPr kumimoji="0" lang="en-US" sz="2400" i="0" u="none" strike="noStrike" kern="1200" cap="none" spc="0" normalizeH="0" baseline="0" noProof="0" dirty="0">
              <a:ln>
                <a:noFill/>
              </a:ln>
              <a:solidFill>
                <a:schemeClr val="dk1"/>
              </a:solidFill>
              <a:effectLst/>
              <a:uLnTx/>
              <a:uFillTx/>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854D58B7-59CE-A0E7-8EB1-802D4C648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956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371600"/>
            <a:ext cx="7620000" cy="50292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1. Achievable task.</a:t>
            </a:r>
          </a:p>
          <a:p>
            <a:pPr marL="0" indent="0">
              <a:buNone/>
            </a:pPr>
            <a:r>
              <a:rPr lang="en-US" sz="2400" dirty="0">
                <a:latin typeface="Times New Roman" panose="02020603050405020304" pitchFamily="18" charset="0"/>
                <a:cs typeface="Times New Roman" panose="02020603050405020304" pitchFamily="18" charset="0"/>
              </a:rPr>
              <a:t>2. Clear goal.</a:t>
            </a:r>
          </a:p>
          <a:p>
            <a:pPr marL="0" indent="0">
              <a:buNone/>
            </a:pPr>
            <a:r>
              <a:rPr lang="en-US" sz="2400" dirty="0">
                <a:latin typeface="Times New Roman" panose="02020603050405020304" pitchFamily="18" charset="0"/>
                <a:cs typeface="Times New Roman" panose="02020603050405020304" pitchFamily="18" charset="0"/>
              </a:rPr>
              <a:t>3. Engaging design.</a:t>
            </a:r>
          </a:p>
          <a:p>
            <a:pPr marL="0" indent="0">
              <a:buNone/>
            </a:pPr>
            <a:r>
              <a:rPr lang="en-US" sz="2400" dirty="0">
                <a:latin typeface="Times New Roman" panose="02020603050405020304" pitchFamily="18" charset="0"/>
                <a:cs typeface="Times New Roman" panose="02020603050405020304" pitchFamily="18" charset="0"/>
              </a:rPr>
              <a:t>4. Fun process.</a:t>
            </a:r>
          </a:p>
          <a:p>
            <a:pPr marL="0" indent="0">
              <a:buNone/>
            </a:pPr>
            <a:r>
              <a:rPr lang="en-US" sz="2400" dirty="0">
                <a:latin typeface="Times New Roman" panose="02020603050405020304" pitchFamily="18" charset="0"/>
                <a:cs typeface="Times New Roman" panose="02020603050405020304" pitchFamily="18" charset="0"/>
              </a:rPr>
              <a:t>5. Reward.</a:t>
            </a:r>
          </a:p>
          <a:p>
            <a:pPr marL="0" indent="0">
              <a:buNone/>
            </a:pPr>
            <a:endParaRPr lang="en-US" sz="1800" dirty="0"/>
          </a:p>
          <a:p>
            <a:pPr algn="just">
              <a:buNone/>
            </a:pPr>
            <a:endParaRPr lang="en-US" sz="1900" dirty="0"/>
          </a:p>
          <a:p>
            <a:pPr>
              <a:buNone/>
            </a:pPr>
            <a:endParaRPr lang="en-US" dirty="0"/>
          </a:p>
        </p:txBody>
      </p:sp>
      <p:sp>
        <p:nvSpPr>
          <p:cNvPr id="4" name="Date Placeholder 3"/>
          <p:cNvSpPr>
            <a:spLocks noGrp="1"/>
          </p:cNvSpPr>
          <p:nvPr>
            <p:ph type="dt" sz="half" idx="10"/>
          </p:nvPr>
        </p:nvSpPr>
        <p:spPr/>
        <p:txBody>
          <a:bodyPr/>
          <a:lstStyle/>
          <a:p>
            <a:fld id="{785A7102-8B2F-4400-A598-9363A79C283E}"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pPr lvl="0" algn="ctr"/>
            <a:r>
              <a:rPr lang="en-US" sz="2400" dirty="0"/>
              <a:t>Main Principles of Gamification (CO3)</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6E470FDA-E594-77B5-AE1B-472945B9A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5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914400"/>
            <a:ext cx="7924800" cy="5029200"/>
          </a:xfrm>
        </p:spPr>
        <p:txBody>
          <a:bodyPr>
            <a:normAutofit/>
          </a:bodyPr>
          <a:lstStyle/>
          <a:p>
            <a:pPr>
              <a:buNone/>
            </a:pPr>
            <a:r>
              <a:rPr lang="en-US" sz="1800" dirty="0"/>
              <a:t>      </a:t>
            </a:r>
          </a:p>
          <a:p>
            <a:pPr>
              <a:buNone/>
            </a:pPr>
            <a:endParaRPr lang="en-US" sz="1800" dirty="0"/>
          </a:p>
          <a:p>
            <a:pPr marL="0" indent="0" algn="just">
              <a:buNone/>
            </a:pPr>
            <a:r>
              <a:rPr lang="en-US" sz="2400" b="1" dirty="0">
                <a:latin typeface="Times New Roman" panose="02020603050405020304" pitchFamily="18" charset="0"/>
                <a:cs typeface="Times New Roman" panose="02020603050405020304" pitchFamily="18" charset="0"/>
              </a:rPr>
              <a:t>Wheel of Fortune</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Wheel of Fortune is an entertaining element that gives visitors a chance to receive a small gift, and the brand – collect the customer data (name, email address, sometimes phone number) and encouraging the first purchase at the same time.</a:t>
            </a:r>
          </a:p>
          <a:p>
            <a:pPr>
              <a:buNone/>
            </a:pPr>
            <a:endParaRPr lang="en-US" sz="3600" dirty="0"/>
          </a:p>
        </p:txBody>
      </p:sp>
      <p:sp>
        <p:nvSpPr>
          <p:cNvPr id="4" name="Date Placeholder 3"/>
          <p:cNvSpPr>
            <a:spLocks noGrp="1"/>
          </p:cNvSpPr>
          <p:nvPr>
            <p:ph type="dt" sz="half" idx="10"/>
          </p:nvPr>
        </p:nvSpPr>
        <p:spPr/>
        <p:txBody>
          <a:bodyPr/>
          <a:lstStyle/>
          <a:p>
            <a:fld id="{4F1344F1-BF9A-44BD-9AFB-4AC2A0E5A843}"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On-Site Gamification Examples  </a:t>
            </a:r>
            <a:r>
              <a:rPr kumimoji="0" lang="en-US" sz="2400" i="0" strike="noStrike" kern="1200" cap="none" spc="0" normalizeH="0" noProof="0" dirty="0">
                <a:ln>
                  <a:noFill/>
                </a:ln>
                <a:solidFill>
                  <a:schemeClr val="dk1"/>
                </a:solidFill>
                <a:effectLst/>
                <a:uLnTx/>
                <a:uFillTx/>
              </a:rPr>
              <a:t>(CO3)</a:t>
            </a:r>
            <a:endParaRPr kumimoji="0" lang="en-US" sz="2400" i="0" strike="noStrike" kern="1200" cap="none" spc="0" normalizeH="0" baseline="0" noProof="0" dirty="0">
              <a:ln>
                <a:noFill/>
              </a:ln>
              <a:solidFill>
                <a:schemeClr val="dk1"/>
              </a:solidFill>
              <a:effectLst/>
              <a:uLnTx/>
              <a:uFillTx/>
            </a:endParaRPr>
          </a:p>
        </p:txBody>
      </p:sp>
      <p:pic>
        <p:nvPicPr>
          <p:cNvPr id="9" name="Picture 2" descr="NIET, Greater Noida: Cutoff, Placements, Courses, Fees, Admission 2022">
            <a:extLst>
              <a:ext uri="{FF2B5EF4-FFF2-40B4-BE49-F238E27FC236}">
                <a16:creationId xmlns:a16="http://schemas.microsoft.com/office/drawing/2014/main" id="{D3DA6DAD-97F0-CFD7-1178-9D3959620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397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1C5933-471E-464E-A41E-421FFBBC1B20}"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r>
              <a:rPr lang="en-US" sz="2400" dirty="0">
                <a:latin typeface="Times New Roman" panose="02020603050405020304" pitchFamily="18" charset="0"/>
                <a:cs typeface="Times New Roman" panose="02020603050405020304" pitchFamily="18" charset="0"/>
              </a:rPr>
              <a:t>            On-Site Gamification Examples </a:t>
            </a:r>
            <a:r>
              <a:rPr kumimoji="0" lang="en-US" sz="240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(CO3)</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752600" y="863396"/>
            <a:ext cx="5656878" cy="5332043"/>
          </a:xfrm>
          <a:prstGeom prst="rect">
            <a:avLst/>
          </a:prstGeom>
        </p:spPr>
      </p:pic>
      <p:pic>
        <p:nvPicPr>
          <p:cNvPr id="9" name="Picture 2" descr="NIET, Greater Noida: Cutoff, Placements, Courses, Fees, Admission 2022">
            <a:extLst>
              <a:ext uri="{FF2B5EF4-FFF2-40B4-BE49-F238E27FC236}">
                <a16:creationId xmlns:a16="http://schemas.microsoft.com/office/drawing/2014/main" id="{0478C853-720E-2062-96A9-3DEC3372C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4238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28D55F-CE8A-49D3-8548-17CCD22A2517}"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anose="02020603050405020304" pitchFamily="18" charset="0"/>
                <a:cs typeface="Times New Roman" panose="02020603050405020304" pitchFamily="18" charset="0"/>
              </a:rPr>
              <a:t>On-Site Gamification Examples </a:t>
            </a:r>
            <a:r>
              <a:rPr kumimoji="0" lang="en-US" sz="240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(CO3)</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0" name="Rectangle 9"/>
          <p:cNvSpPr/>
          <p:nvPr/>
        </p:nvSpPr>
        <p:spPr>
          <a:xfrm>
            <a:off x="457200" y="1002266"/>
            <a:ext cx="8229600" cy="1384995"/>
          </a:xfrm>
          <a:prstGeom prst="rect">
            <a:avLst/>
          </a:prstGeom>
        </p:spPr>
        <p:txBody>
          <a:bodyPr wrap="square">
            <a:spAutoFit/>
          </a:bodyPr>
          <a:lstStyle/>
          <a:p>
            <a:r>
              <a:rPr lang="en-US" sz="2400" dirty="0">
                <a:solidFill>
                  <a:srgbClr val="1B1B1B"/>
                </a:solidFill>
                <a:latin typeface="Times New Roman" panose="02020603050405020304" pitchFamily="18" charset="0"/>
                <a:cs typeface="Times New Roman" panose="02020603050405020304" pitchFamily="18" charset="0"/>
              </a:rPr>
              <a:t>A quiz is another gamification element that helps get contacts and get more information on customer’s preferences</a:t>
            </a:r>
            <a:r>
              <a:rPr lang="en-US" sz="2000" dirty="0">
                <a:solidFill>
                  <a:srgbClr val="1B1B1B"/>
                </a:solidFill>
                <a:latin typeface="Times New Roman" panose="02020603050405020304" pitchFamily="18" charset="0"/>
                <a:cs typeface="Times New Roman" panose="02020603050405020304" pitchFamily="18" charset="0"/>
              </a:rPr>
              <a:t>.</a:t>
            </a:r>
          </a:p>
          <a:p>
            <a:endParaRPr lang="en-US" b="0" i="0" dirty="0">
              <a:solidFill>
                <a:srgbClr val="1B1B1B"/>
              </a:solidFill>
              <a:effectLst/>
              <a:latin typeface="PTSerif"/>
            </a:endParaRPr>
          </a:p>
          <a:p>
            <a:endParaRPr lang="en-US" b="0" i="0" dirty="0">
              <a:solidFill>
                <a:srgbClr val="1B1B1B"/>
              </a:solidFill>
              <a:effectLst/>
              <a:latin typeface="PTSerif"/>
            </a:endParaRPr>
          </a:p>
        </p:txBody>
      </p:sp>
      <p:pic>
        <p:nvPicPr>
          <p:cNvPr id="11" name="Picture 10"/>
          <p:cNvPicPr>
            <a:picLocks noChangeAspect="1"/>
          </p:cNvPicPr>
          <p:nvPr/>
        </p:nvPicPr>
        <p:blipFill>
          <a:blip r:embed="rId3"/>
          <a:stretch>
            <a:fillRect/>
          </a:stretch>
        </p:blipFill>
        <p:spPr>
          <a:xfrm>
            <a:off x="1181528" y="2122174"/>
            <a:ext cx="6357991" cy="3973826"/>
          </a:xfrm>
          <a:prstGeom prst="rect">
            <a:avLst/>
          </a:prstGeom>
        </p:spPr>
      </p:pic>
      <p:pic>
        <p:nvPicPr>
          <p:cNvPr id="13" name="Picture 2" descr="NIET, Greater Noida: Cutoff, Placements, Courses, Fees, Admission 2022">
            <a:extLst>
              <a:ext uri="{FF2B5EF4-FFF2-40B4-BE49-F238E27FC236}">
                <a16:creationId xmlns:a16="http://schemas.microsoft.com/office/drawing/2014/main" id="{857702CE-FCD8-4143-29AA-B3BC7EC87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432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3E3200-B0DA-40F3-8E5E-8AF0497970D5}"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cs typeface="Times New Roman" panose="02020603050405020304" pitchFamily="18" charset="0"/>
              </a:rPr>
              <a:t>On-Site Gamification Examples  </a:t>
            </a:r>
            <a:r>
              <a:rPr kumimoji="0" lang="en-US" sz="2400" i="0" u="none" strike="noStrike" kern="1200" cap="none" spc="0" normalizeH="0" noProof="0" dirty="0">
                <a:ln>
                  <a:noFill/>
                </a:ln>
                <a:solidFill>
                  <a:schemeClr val="dk1"/>
                </a:solidFill>
                <a:effectLst/>
                <a:uLnTx/>
                <a:uFillTx/>
                <a:cs typeface="Times New Roman" panose="02020603050405020304" pitchFamily="18" charset="0"/>
              </a:rPr>
              <a:t>(CO3)</a:t>
            </a:r>
            <a:endParaRPr kumimoji="0" lang="en-US" sz="2400" i="0" u="none" strike="noStrike" kern="1200" cap="none" spc="0" normalizeH="0" baseline="0" noProof="0" dirty="0">
              <a:ln>
                <a:noFill/>
              </a:ln>
              <a:solidFill>
                <a:schemeClr val="dk1"/>
              </a:solidFill>
              <a:effectLst/>
              <a:uLnTx/>
              <a:uFillTx/>
              <a:cs typeface="Times New Roman" panose="02020603050405020304" pitchFamily="18" charset="0"/>
            </a:endParaRPr>
          </a:p>
        </p:txBody>
      </p:sp>
      <p:sp>
        <p:nvSpPr>
          <p:cNvPr id="3" name="Rectangle 2"/>
          <p:cNvSpPr/>
          <p:nvPr/>
        </p:nvSpPr>
        <p:spPr>
          <a:xfrm>
            <a:off x="838200" y="1524506"/>
            <a:ext cx="7772400" cy="3785652"/>
          </a:xfrm>
          <a:prstGeom prst="rect">
            <a:avLst/>
          </a:prstGeom>
        </p:spPr>
        <p:txBody>
          <a:bodyPr wrap="square">
            <a:spAutoFit/>
          </a:bodyPr>
          <a:lstStyle/>
          <a:p>
            <a:pPr algn="just"/>
            <a:r>
              <a:rPr lang="en-US" sz="2400" b="1" dirty="0">
                <a:solidFill>
                  <a:srgbClr val="1B1B1B"/>
                </a:solidFill>
                <a:latin typeface="Times New Roman" panose="02020603050405020304" pitchFamily="18" charset="0"/>
                <a:cs typeface="Times New Roman" panose="02020603050405020304" pitchFamily="18" charset="0"/>
              </a:rPr>
              <a:t>Badges</a:t>
            </a:r>
          </a:p>
          <a:p>
            <a:pPr algn="just"/>
            <a:endParaRPr lang="en-US" sz="2400" dirty="0">
              <a:solidFill>
                <a:srgbClr val="1B1B1B"/>
              </a:solidFill>
              <a:latin typeface="Times New Roman" panose="02020603050405020304" pitchFamily="18" charset="0"/>
              <a:cs typeface="Times New Roman" panose="02020603050405020304" pitchFamily="18" charset="0"/>
            </a:endParaRPr>
          </a:p>
          <a:p>
            <a:pPr algn="just"/>
            <a:r>
              <a:rPr lang="en-US" sz="2400" dirty="0">
                <a:solidFill>
                  <a:srgbClr val="1B1B1B"/>
                </a:solidFill>
                <a:latin typeface="Times New Roman" panose="02020603050405020304" pitchFamily="18" charset="0"/>
                <a:cs typeface="Times New Roman" panose="02020603050405020304" pitchFamily="18" charset="0"/>
              </a:rPr>
              <a:t>Badge system is a great way to build </a:t>
            </a:r>
            <a:r>
              <a:rPr lang="en-US" sz="2400" dirty="0">
                <a:latin typeface="Times New Roman" panose="02020603050405020304" pitchFamily="18" charset="0"/>
                <a:cs typeface="Times New Roman" panose="02020603050405020304" pitchFamily="18" charset="0"/>
              </a:rPr>
              <a:t>customer loyalty</a:t>
            </a:r>
            <a:r>
              <a:rPr lang="en-US" sz="2400" dirty="0">
                <a:solidFill>
                  <a:srgbClr val="1B1B1B"/>
                </a:solidFill>
                <a:latin typeface="Times New Roman" panose="02020603050405020304" pitchFamily="18" charset="0"/>
                <a:cs typeface="Times New Roman" panose="02020603050405020304" pitchFamily="18" charset="0"/>
              </a:rPr>
              <a:t>: a badge can be a good reward for using the product within a long period, making it through different stages. </a:t>
            </a:r>
          </a:p>
          <a:p>
            <a:pPr algn="just"/>
            <a:endParaRPr lang="en-US" sz="2400" dirty="0">
              <a:solidFill>
                <a:srgbClr val="1B1B1B"/>
              </a:solidFill>
              <a:latin typeface="Times New Roman" panose="02020603050405020304" pitchFamily="18" charset="0"/>
              <a:cs typeface="Times New Roman" panose="02020603050405020304" pitchFamily="18" charset="0"/>
            </a:endParaRPr>
          </a:p>
          <a:p>
            <a:pPr algn="just"/>
            <a:endParaRPr lang="en-US" sz="2400" dirty="0">
              <a:solidFill>
                <a:srgbClr val="1B1B1B"/>
              </a:solidFill>
              <a:latin typeface="Times New Roman" panose="02020603050405020304" pitchFamily="18" charset="0"/>
              <a:cs typeface="Times New Roman" panose="02020603050405020304" pitchFamily="18" charset="0"/>
            </a:endParaRPr>
          </a:p>
          <a:p>
            <a:pPr algn="just"/>
            <a:r>
              <a:rPr lang="en-US" sz="2400" dirty="0">
                <a:solidFill>
                  <a:srgbClr val="1B1B1B"/>
                </a:solidFill>
                <a:latin typeface="Times New Roman" panose="02020603050405020304" pitchFamily="18" charset="0"/>
                <a:cs typeface="Times New Roman" panose="02020603050405020304" pitchFamily="18" charset="0"/>
              </a:rPr>
              <a:t>It’s always exciting to unlock new levels and collect new trophies, so customers like this way of interaction.</a:t>
            </a:r>
          </a:p>
          <a:p>
            <a:pPr algn="just"/>
            <a:endParaRPr lang="en-US" sz="2400" dirty="0">
              <a:solidFill>
                <a:srgbClr val="1B1B1B"/>
              </a:solidFill>
              <a:latin typeface="Times New Roman" panose="02020603050405020304" pitchFamily="18" charset="0"/>
              <a:cs typeface="Times New Roman" panose="02020603050405020304" pitchFamily="18" charset="0"/>
            </a:endParaRPr>
          </a:p>
        </p:txBody>
      </p:sp>
      <p:pic>
        <p:nvPicPr>
          <p:cNvPr id="9" name="Picture 2" descr="NIET, Greater Noida: Cutoff, Placements, Courses, Fees, Admission 2022">
            <a:extLst>
              <a:ext uri="{FF2B5EF4-FFF2-40B4-BE49-F238E27FC236}">
                <a16:creationId xmlns:a16="http://schemas.microsoft.com/office/drawing/2014/main" id="{980AEF61-E100-C65A-6BA3-540B279EF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67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EE69F3-5C28-4E03-B0C7-BF21870278D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Outcomes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a:extLst>
              <a:ext uri="{FF2B5EF4-FFF2-40B4-BE49-F238E27FC236}">
                <a16:creationId xmlns:a16="http://schemas.microsoft.com/office/drawing/2014/main" id="{E18CF45A-FD31-7F54-D2E6-2F561873E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332A1A38-7F63-1547-6E2E-70B2570A608F}"/>
              </a:ext>
            </a:extLst>
          </p:cNvPr>
          <p:cNvGraphicFramePr>
            <a:graphicFrameLocks noGrp="1"/>
          </p:cNvGraphicFramePr>
          <p:nvPr>
            <p:extLst>
              <p:ext uri="{D42A27DB-BD31-4B8C-83A1-F6EECF244321}">
                <p14:modId xmlns:p14="http://schemas.microsoft.com/office/powerpoint/2010/main" val="1939160417"/>
              </p:ext>
            </p:extLst>
          </p:nvPr>
        </p:nvGraphicFramePr>
        <p:xfrm>
          <a:off x="457200" y="805802"/>
          <a:ext cx="8305800" cy="5467330"/>
        </p:xfrm>
        <a:graphic>
          <a:graphicData uri="http://schemas.openxmlformats.org/drawingml/2006/table">
            <a:tbl>
              <a:tblPr firstRow="1" firstCol="1" bandRow="1">
                <a:tableStyleId>{5C22544A-7EE6-4342-B048-85BDC9FD1C3A}</a:tableStyleId>
              </a:tblPr>
              <a:tblGrid>
                <a:gridCol w="731265">
                  <a:extLst>
                    <a:ext uri="{9D8B030D-6E8A-4147-A177-3AD203B41FA5}">
                      <a16:colId xmlns:a16="http://schemas.microsoft.com/office/drawing/2014/main" val="2461581847"/>
                    </a:ext>
                  </a:extLst>
                </a:gridCol>
                <a:gridCol w="4685999">
                  <a:extLst>
                    <a:ext uri="{9D8B030D-6E8A-4147-A177-3AD203B41FA5}">
                      <a16:colId xmlns:a16="http://schemas.microsoft.com/office/drawing/2014/main" val="1042118414"/>
                    </a:ext>
                  </a:extLst>
                </a:gridCol>
                <a:gridCol w="2888536">
                  <a:extLst>
                    <a:ext uri="{9D8B030D-6E8A-4147-A177-3AD203B41FA5}">
                      <a16:colId xmlns:a16="http://schemas.microsoft.com/office/drawing/2014/main" val="1103444251"/>
                    </a:ext>
                  </a:extLst>
                </a:gridCol>
              </a:tblGrid>
              <a:tr h="1155718">
                <a:tc>
                  <a:txBody>
                    <a:bodyPr/>
                    <a:lstStyle/>
                    <a:p>
                      <a:pPr marL="0" marR="0" algn="ctr">
                        <a:lnSpc>
                          <a:spcPct val="115000"/>
                        </a:lnSpc>
                        <a:spcBef>
                          <a:spcPts val="0"/>
                        </a:spcBef>
                        <a:spcAft>
                          <a:spcPts val="0"/>
                        </a:spcAft>
                      </a:pPr>
                      <a:r>
                        <a:rPr lang="en-US" sz="1800">
                          <a:effectLst/>
                        </a:rPr>
                        <a:t> </a:t>
                      </a:r>
                    </a:p>
                    <a:p>
                      <a:pPr marL="0" marR="0" algn="ctr">
                        <a:lnSpc>
                          <a:spcPct val="115000"/>
                        </a:lnSpc>
                        <a:spcBef>
                          <a:spcPts val="0"/>
                        </a:spcBef>
                        <a:spcAft>
                          <a:spcPts val="0"/>
                        </a:spcAft>
                      </a:pPr>
                      <a:r>
                        <a:rPr lang="en-US" sz="1800">
                          <a:effectLst/>
                        </a:rPr>
                        <a:t>CO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715"/>
                        </a:spcBef>
                        <a:spcAft>
                          <a:spcPts val="0"/>
                        </a:spcAft>
                      </a:pPr>
                      <a:r>
                        <a:rPr lang="en-US" sz="1800">
                          <a:effectLst/>
                        </a:rPr>
                        <a:t>Develop an understanding of digital and social media marketing practices.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Remembering (K1)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00262696"/>
                  </a:ext>
                </a:extLst>
              </a:tr>
              <a:tr h="844460">
                <a:tc>
                  <a:txBody>
                    <a:bodyPr/>
                    <a:lstStyle/>
                    <a:p>
                      <a:pPr marL="0" marR="0" algn="ctr">
                        <a:lnSpc>
                          <a:spcPct val="115000"/>
                        </a:lnSpc>
                        <a:spcBef>
                          <a:spcPts val="0"/>
                        </a:spcBef>
                        <a:spcAft>
                          <a:spcPts val="0"/>
                        </a:spcAft>
                      </a:pPr>
                      <a:r>
                        <a:rPr lang="en-US" sz="1800">
                          <a:effectLst/>
                        </a:rPr>
                        <a:t>CO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197485">
                        <a:lnSpc>
                          <a:spcPct val="105000"/>
                        </a:lnSpc>
                        <a:spcBef>
                          <a:spcPts val="715"/>
                        </a:spcBef>
                        <a:spcAft>
                          <a:spcPts val="0"/>
                        </a:spcAft>
                      </a:pPr>
                      <a:r>
                        <a:rPr lang="en-US" sz="1800">
                          <a:effectLst/>
                        </a:rPr>
                        <a:t>Develop understanding of the social media platforms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Comprehending (K 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87666344"/>
                  </a:ext>
                </a:extLst>
              </a:tr>
              <a:tr h="687939">
                <a:tc>
                  <a:txBody>
                    <a:bodyPr/>
                    <a:lstStyle/>
                    <a:p>
                      <a:pPr marL="0" marR="0" algn="ctr">
                        <a:lnSpc>
                          <a:spcPct val="115000"/>
                        </a:lnSpc>
                        <a:spcBef>
                          <a:spcPts val="0"/>
                        </a:spcBef>
                        <a:spcAft>
                          <a:spcPts val="0"/>
                        </a:spcAft>
                      </a:pPr>
                      <a:r>
                        <a:rPr lang="en-US" sz="1800">
                          <a:effectLst/>
                        </a:rPr>
                        <a:t>CO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197485" algn="just">
                        <a:lnSpc>
                          <a:spcPct val="105000"/>
                        </a:lnSpc>
                        <a:spcBef>
                          <a:spcPts val="715"/>
                        </a:spcBef>
                        <a:spcAft>
                          <a:spcPts val="0"/>
                        </a:spcAft>
                      </a:pPr>
                      <a:r>
                        <a:rPr lang="en-US" sz="1800">
                          <a:effectLst/>
                        </a:rPr>
                        <a:t>Acquire the skill to acquire and engage consumers online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Applying (K4)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2947882"/>
                  </a:ext>
                </a:extLst>
              </a:tr>
              <a:tr h="1857385">
                <a:tc>
                  <a:txBody>
                    <a:bodyPr/>
                    <a:lstStyle/>
                    <a:p>
                      <a:pPr marL="0" marR="0" algn="ctr">
                        <a:lnSpc>
                          <a:spcPct val="115000"/>
                        </a:lnSpc>
                        <a:spcBef>
                          <a:spcPts val="0"/>
                        </a:spcBef>
                        <a:spcAft>
                          <a:spcPts val="0"/>
                        </a:spcAft>
                      </a:pPr>
                      <a:r>
                        <a:rPr lang="en-US" sz="1800">
                          <a:effectLst/>
                        </a:rPr>
                        <a:t>CO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Develop	understanding	of	building organizational competency by way of digital marketing practices and cost considerations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a:effectLst/>
                        </a:rPr>
                        <a:t>Knowledge (K2), Analyzing (K5)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90314530"/>
                  </a:ext>
                </a:extLst>
              </a:tr>
              <a:tr h="921828">
                <a:tc>
                  <a:txBody>
                    <a:bodyPr/>
                    <a:lstStyle/>
                    <a:p>
                      <a:pPr marL="0" marR="0">
                        <a:lnSpc>
                          <a:spcPct val="115000"/>
                        </a:lnSpc>
                        <a:spcBef>
                          <a:spcPts val="0"/>
                        </a:spcBef>
                        <a:spcAft>
                          <a:spcPts val="1000"/>
                        </a:spcAft>
                      </a:pPr>
                      <a:r>
                        <a:rPr lang="en-US" sz="1800">
                          <a:effectLst/>
                        </a:rPr>
                        <a:t>CO 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200"/>
                        </a:spcBef>
                        <a:spcAft>
                          <a:spcPts val="1000"/>
                        </a:spcAft>
                      </a:pPr>
                      <a:r>
                        <a:rPr lang="en-US" sz="1800">
                          <a:effectLst/>
                        </a:rPr>
                        <a:t>Develop understanding of the latest digital practices for marketing and promotion.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715"/>
                        </a:spcBef>
                        <a:spcAft>
                          <a:spcPts val="0"/>
                        </a:spcAft>
                      </a:pPr>
                      <a:r>
                        <a:rPr lang="en-US" sz="1800" dirty="0">
                          <a:effectLst/>
                        </a:rPr>
                        <a:t>Knowledge (K2), Applying (K4)</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44691127"/>
                  </a:ext>
                </a:extLst>
              </a:tr>
            </a:tbl>
          </a:graphicData>
        </a:graphic>
      </p:graphicFrame>
    </p:spTree>
    <p:extLst>
      <p:ext uri="{BB962C8B-B14F-4D97-AF65-F5344CB8AC3E}">
        <p14:creationId xmlns:p14="http://schemas.microsoft.com/office/powerpoint/2010/main" val="1777075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5D0242-5046-4CE8-B65B-D9F31F26A59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On-Site Gamification Examples </a:t>
            </a:r>
            <a:r>
              <a:rPr kumimoji="0" lang="en-US" sz="2400" i="0" u="none" strike="noStrike" kern="1200" cap="none" spc="0" normalizeH="0" noProof="0" dirty="0">
                <a:ln>
                  <a:noFill/>
                </a:ln>
                <a:solidFill>
                  <a:schemeClr val="dk1"/>
                </a:solidFill>
                <a:effectLst/>
                <a:uLnTx/>
                <a:uFillTx/>
              </a:rPr>
              <a:t>(CO3)</a:t>
            </a:r>
            <a:endParaRPr kumimoji="0" lang="en-US" sz="2400" i="0" u="none" strike="noStrike" kern="1200" cap="none" spc="0" normalizeH="0" baseline="0" noProof="0" dirty="0">
              <a:ln>
                <a:noFill/>
              </a:ln>
              <a:solidFill>
                <a:schemeClr val="dk1"/>
              </a:solidFill>
              <a:effectLst/>
              <a:uLnTx/>
              <a:uFillTx/>
            </a:endParaRPr>
          </a:p>
        </p:txBody>
      </p:sp>
      <p:sp>
        <p:nvSpPr>
          <p:cNvPr id="3" name="Rectangle 2"/>
          <p:cNvSpPr/>
          <p:nvPr/>
        </p:nvSpPr>
        <p:spPr>
          <a:xfrm>
            <a:off x="381000" y="1066800"/>
            <a:ext cx="8229600" cy="5632311"/>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Goibibo – Gamification for Travel</a:t>
            </a:r>
          </a:p>
          <a:p>
            <a:pPr algn="just"/>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Goibibo had gamified their app to capitalize on the current trend: Indian Premier League.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app introduced </a:t>
            </a:r>
            <a:r>
              <a:rPr lang="en-US" sz="2400" dirty="0" err="1">
                <a:latin typeface="Times New Roman" panose="02020603050405020304" pitchFamily="18" charset="0"/>
                <a:cs typeface="Times New Roman" panose="02020603050405020304" pitchFamily="18" charset="0"/>
              </a:rPr>
              <a:t>goCashFest</a:t>
            </a:r>
            <a:r>
              <a:rPr lang="en-US" sz="2400" dirty="0">
                <a:latin typeface="Times New Roman" panose="02020603050405020304" pitchFamily="18" charset="0"/>
                <a:cs typeface="Times New Roman" panose="02020603050405020304" pitchFamily="18" charset="0"/>
              </a:rPr>
              <a:t>, where users can earn </a:t>
            </a:r>
            <a:r>
              <a:rPr lang="en-US" sz="2400" dirty="0" err="1">
                <a:latin typeface="Times New Roman" panose="02020603050405020304" pitchFamily="18" charset="0"/>
                <a:cs typeface="Times New Roman" panose="02020603050405020304" pitchFamily="18" charset="0"/>
              </a:rPr>
              <a:t>GoCash</a:t>
            </a:r>
            <a:r>
              <a:rPr lang="en-US" sz="2400" dirty="0">
                <a:latin typeface="Times New Roman" panose="02020603050405020304" pitchFamily="18" charset="0"/>
                <a:cs typeface="Times New Roman" panose="02020603050405020304" pitchFamily="18" charset="0"/>
              </a:rPr>
              <a:t> when time the Mumbai Indians play.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By using the app while the team plays, users win </a:t>
            </a:r>
            <a:r>
              <a:rPr lang="en-US" sz="2400" dirty="0" err="1">
                <a:latin typeface="Times New Roman" panose="02020603050405020304" pitchFamily="18" charset="0"/>
                <a:cs typeface="Times New Roman" panose="02020603050405020304" pitchFamily="18" charset="0"/>
              </a:rPr>
              <a:t>GoCash</a:t>
            </a:r>
            <a:r>
              <a:rPr lang="en-US" sz="2400" dirty="0">
                <a:latin typeface="Times New Roman" panose="02020603050405020304" pitchFamily="18" charset="0"/>
                <a:cs typeface="Times New Roman" panose="02020603050405020304" pitchFamily="18" charset="0"/>
              </a:rPr>
              <a:t> for each 4s, 6s, 50, 100, wickets and wins during the match.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This </a:t>
            </a:r>
            <a:r>
              <a:rPr lang="en-US" sz="2400" dirty="0" err="1">
                <a:latin typeface="Times New Roman" panose="02020603050405020304" pitchFamily="18" charset="0"/>
                <a:cs typeface="Times New Roman" panose="02020603050405020304" pitchFamily="18" charset="0"/>
              </a:rPr>
              <a:t>goCash</a:t>
            </a:r>
            <a:r>
              <a:rPr lang="en-US" sz="2400" dirty="0">
                <a:latin typeface="Times New Roman" panose="02020603050405020304" pitchFamily="18" charset="0"/>
                <a:cs typeface="Times New Roman" panose="02020603050405020304" pitchFamily="18" charset="0"/>
              </a:rPr>
              <a:t> is valid until the next Mumbai Indians match and can be used to make bookings on Goibibo.</a:t>
            </a:r>
          </a:p>
          <a:p>
            <a:pPr algn="just"/>
            <a:endParaRPr lang="en-US" sz="2400" dirty="0">
              <a:latin typeface="Times New Roman" panose="02020603050405020304" pitchFamily="18" charset="0"/>
              <a:cs typeface="Times New Roman" panose="02020603050405020304" pitchFamily="18" charset="0"/>
            </a:endParaRPr>
          </a:p>
          <a:p>
            <a:endParaRPr lang="en-US" sz="2400" dirty="0"/>
          </a:p>
        </p:txBody>
      </p:sp>
      <p:pic>
        <p:nvPicPr>
          <p:cNvPr id="9" name="Picture 2" descr="NIET, Greater Noida: Cutoff, Placements, Courses, Fees, Admission 2022">
            <a:extLst>
              <a:ext uri="{FF2B5EF4-FFF2-40B4-BE49-F238E27FC236}">
                <a16:creationId xmlns:a16="http://schemas.microsoft.com/office/drawing/2014/main" id="{2039A7E5-03C9-6E14-C4F2-26BB97B33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0887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211DB1-C0CC-4728-AE7D-E6F7CA31EF03}"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On-Site Gamification Examples </a:t>
            </a:r>
            <a:r>
              <a:rPr kumimoji="0" lang="en-US" sz="2400" i="0" u="none" strike="noStrike" kern="1200" cap="none" spc="0" normalizeH="0" noProof="0" dirty="0">
                <a:ln>
                  <a:noFill/>
                </a:ln>
                <a:solidFill>
                  <a:schemeClr val="dk1"/>
                </a:solidFill>
                <a:effectLst/>
                <a:uLnTx/>
                <a:uFillTx/>
              </a:rPr>
              <a:t>(CO3)</a:t>
            </a:r>
            <a:endParaRPr kumimoji="0" lang="en-US" sz="2400" i="0" u="none" strike="noStrike" kern="1200" cap="none" spc="0" normalizeH="0" baseline="0" noProof="0" dirty="0">
              <a:ln>
                <a:noFill/>
              </a:ln>
              <a:solidFill>
                <a:schemeClr val="dk1"/>
              </a:solidFill>
              <a:effectLst/>
              <a:uLnTx/>
              <a:uFillTx/>
            </a:endParaRPr>
          </a:p>
        </p:txBody>
      </p:sp>
      <p:sp>
        <p:nvSpPr>
          <p:cNvPr id="3" name="Rectangle 2"/>
          <p:cNvSpPr/>
          <p:nvPr/>
        </p:nvSpPr>
        <p:spPr>
          <a:xfrm>
            <a:off x="457200" y="1447800"/>
            <a:ext cx="8229600" cy="4001095"/>
          </a:xfrm>
          <a:prstGeom prst="rect">
            <a:avLst/>
          </a:prstGeom>
        </p:spPr>
        <p:txBody>
          <a:bodyPr wrap="square">
            <a:spAutoFit/>
          </a:bodyPr>
          <a:lstStyle/>
          <a:p>
            <a:pPr algn="just"/>
            <a:endParaRPr lang="en-US" sz="20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Byju’s – Gamification for Education</a:t>
            </a:r>
          </a:p>
          <a:p>
            <a:pPr algn="just"/>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Byju’s uses gamification by allowing students to play games, earn reward points, and challenge each other through different quizzes and competitions. Competing with each other motivates students to work for better results.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This sort of gamification results in a win-win situation for the app as well as its users.</a:t>
            </a:r>
          </a:p>
          <a:p>
            <a:pPr algn="just"/>
            <a:endParaRPr lang="en-US" dirty="0"/>
          </a:p>
        </p:txBody>
      </p:sp>
      <p:pic>
        <p:nvPicPr>
          <p:cNvPr id="9" name="Picture 2" descr="NIET, Greater Noida: Cutoff, Placements, Courses, Fees, Admission 2022">
            <a:extLst>
              <a:ext uri="{FF2B5EF4-FFF2-40B4-BE49-F238E27FC236}">
                <a16:creationId xmlns:a16="http://schemas.microsoft.com/office/drawing/2014/main" id="{2039A7E5-03C9-6E14-C4F2-26BB97B33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5716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3A0D5A-D91C-4507-AB09-FE8A7493676C}"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On-Site Gamification Examples </a:t>
            </a:r>
            <a:r>
              <a:rPr kumimoji="0" lang="en-US" sz="2400" i="0" u="none" strike="noStrike" kern="1200" cap="none" spc="0" normalizeH="0" noProof="0" dirty="0">
                <a:ln>
                  <a:noFill/>
                </a:ln>
                <a:solidFill>
                  <a:schemeClr val="dk1"/>
                </a:solidFill>
                <a:effectLst/>
                <a:uLnTx/>
                <a:uFillTx/>
              </a:rPr>
              <a:t>(CO3)</a:t>
            </a:r>
            <a:endParaRPr kumimoji="0" lang="en-US" sz="2400" i="0" u="none" strike="noStrike" kern="1200" cap="none" spc="0" normalizeH="0" baseline="0" noProof="0" dirty="0">
              <a:ln>
                <a:noFill/>
              </a:ln>
              <a:solidFill>
                <a:schemeClr val="dk1"/>
              </a:solidFill>
              <a:effectLst/>
              <a:uLnTx/>
              <a:uFillTx/>
            </a:endParaRPr>
          </a:p>
        </p:txBody>
      </p:sp>
      <p:pic>
        <p:nvPicPr>
          <p:cNvPr id="2" name="Picture 1"/>
          <p:cNvPicPr>
            <a:picLocks noChangeAspect="1"/>
          </p:cNvPicPr>
          <p:nvPr/>
        </p:nvPicPr>
        <p:blipFill>
          <a:blip r:embed="rId2"/>
          <a:stretch>
            <a:fillRect/>
          </a:stretch>
        </p:blipFill>
        <p:spPr>
          <a:xfrm>
            <a:off x="133093" y="764539"/>
            <a:ext cx="8553708" cy="5574030"/>
          </a:xfrm>
          <a:prstGeom prst="rect">
            <a:avLst/>
          </a:prstGeom>
        </p:spPr>
      </p:pic>
      <p:pic>
        <p:nvPicPr>
          <p:cNvPr id="9" name="Picture 2" descr="NIET, Greater Noida: Cutoff, Placements, Courses, Fees, Admission 2022">
            <a:extLst>
              <a:ext uri="{FF2B5EF4-FFF2-40B4-BE49-F238E27FC236}">
                <a16:creationId xmlns:a16="http://schemas.microsoft.com/office/drawing/2014/main" id="{A7624C58-58CA-6919-CD01-58379AA86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411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33D66C-C092-494F-8AFF-60045E2990B2}"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p>
          <a:p>
            <a:pPr algn="ctr"/>
            <a:r>
              <a:rPr lang="en-US" sz="3200" dirty="0"/>
              <a:t>On-Site Gamification Examples </a:t>
            </a:r>
            <a:r>
              <a:rPr kumimoji="0" lang="en-US" sz="3200" i="0" u="none" strike="noStrike" kern="1200" cap="none" spc="0" normalizeH="0" noProof="0" dirty="0">
                <a:ln>
                  <a:noFill/>
                </a:ln>
                <a:solidFill>
                  <a:schemeClr val="dk1"/>
                </a:solidFill>
                <a:effectLst/>
                <a:uLnTx/>
                <a:uFillTx/>
              </a:rPr>
              <a:t>(CO3)</a:t>
            </a:r>
            <a:endParaRPr kumimoji="0" lang="en-US" sz="3200" i="0" u="none" strike="noStrike" kern="1200" cap="none" spc="0" normalizeH="0" baseline="0" noProof="0" dirty="0">
              <a:ln>
                <a:noFill/>
              </a:ln>
              <a:solidFill>
                <a:schemeClr val="dk1"/>
              </a:solidFill>
              <a:effectLst/>
              <a:uLnTx/>
              <a:uFillTx/>
            </a:endParaRPr>
          </a:p>
          <a:p>
            <a:endParaRPr kumimoji="0" lang="en-US" sz="3200" b="0" i="0" u="none" strike="noStrike" kern="1200" cap="none" spc="0" normalizeH="0" baseline="0" noProof="0" dirty="0">
              <a:ln>
                <a:noFill/>
              </a:ln>
              <a:solidFill>
                <a:schemeClr val="dk1"/>
              </a:solidFill>
              <a:effectLst/>
              <a:uLnTx/>
              <a:uFillTx/>
            </a:endParaRPr>
          </a:p>
        </p:txBody>
      </p:sp>
      <p:sp>
        <p:nvSpPr>
          <p:cNvPr id="3" name="Rectangle 2"/>
          <p:cNvSpPr/>
          <p:nvPr/>
        </p:nvSpPr>
        <p:spPr>
          <a:xfrm>
            <a:off x="457200" y="1447800"/>
            <a:ext cx="8229600" cy="3416320"/>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Starbucks – Gamification for Loyalty Programs</a:t>
            </a:r>
          </a:p>
          <a:p>
            <a:pPr algn="just"/>
            <a:r>
              <a:rPr lang="en-US" sz="2400" dirty="0">
                <a:latin typeface="Times New Roman" panose="02020603050405020304" pitchFamily="18" charset="0"/>
                <a:cs typeface="Times New Roman" panose="02020603050405020304" pitchFamily="18" charset="0"/>
              </a:rPr>
              <a:t>The Starbucks app features a loyalty system that rewards users with stars for each order placed, which can then be redeemed for free food and drinks.</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hlinkClick r:id="rId2"/>
              </a:rPr>
              <a:t>https://www.youtube.com/watch?v=gfFgga9XY7k&amp;t=28s</a:t>
            </a:r>
            <a:endParaRPr lang="en-US" sz="2400" dirty="0">
              <a:latin typeface="Times New Roman" panose="02020603050405020304" pitchFamily="18" charset="0"/>
              <a:cs typeface="Times New Roman" panose="02020603050405020304" pitchFamily="18" charset="0"/>
            </a:endParaRPr>
          </a:p>
          <a:p>
            <a:endParaRPr lang="en-US" sz="2400" dirty="0"/>
          </a:p>
          <a:p>
            <a:endParaRPr lang="en-US" sz="2400" dirty="0"/>
          </a:p>
        </p:txBody>
      </p:sp>
      <p:pic>
        <p:nvPicPr>
          <p:cNvPr id="9" name="Picture 2" descr="NIET, Greater Noida: Cutoff, Placements, Courses, Fees, Admission 2022">
            <a:extLst>
              <a:ext uri="{FF2B5EF4-FFF2-40B4-BE49-F238E27FC236}">
                <a16:creationId xmlns:a16="http://schemas.microsoft.com/office/drawing/2014/main" id="{C42BE5E6-5F69-C8CF-49D3-6E78480C9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2688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2E4BB0-9CFF-41C3-A088-7CF120F6D6F2}"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Marketing Gamification</a:t>
            </a:r>
            <a:r>
              <a:rPr kumimoji="0" lang="en-US" sz="2400" b="0" i="0" u="none" strike="noStrike" kern="1200" cap="none" spc="0" normalizeH="0" noProof="0" dirty="0">
                <a:ln>
                  <a:noFill/>
                </a:ln>
                <a:solidFill>
                  <a:schemeClr val="dk1"/>
                </a:solidFill>
                <a:effectLst/>
                <a:uLnTx/>
                <a:uFillTx/>
                <a:latin typeface="+mn-lt"/>
                <a:ea typeface="+mn-ea"/>
                <a:cs typeface="+mn-cs"/>
              </a:rPr>
              <a:t> and Apps  (CO3)</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26" name="Picture 2" descr="#uxgamedesign from UX&amp;Gamification blog by Anne Vroeg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467600" cy="4953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NIET, Greater Noida: Cutoff, Placements, Courses, Fees, Admission 2022">
            <a:extLst>
              <a:ext uri="{FF2B5EF4-FFF2-40B4-BE49-F238E27FC236}">
                <a16:creationId xmlns:a16="http://schemas.microsoft.com/office/drawing/2014/main" id="{42D249C7-4A74-74DF-285E-3FB246412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755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lvl="0" algn="just"/>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Games allow companies to attract fans in social media by also constituting an important element of competition.</a:t>
            </a:r>
          </a:p>
          <a:p>
            <a:pPr marL="0" lvl="0" indent="0" algn="just">
              <a:buNone/>
            </a:pPr>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Games allow education and integration of members of group or branch.</a:t>
            </a:r>
          </a:p>
          <a:p>
            <a:pPr lvl="0" algn="just"/>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Games can provide consumers with a positive fun filled and entertaining experience.</a:t>
            </a:r>
          </a:p>
          <a:p>
            <a:pPr marL="0" lvl="0" indent="0" algn="just">
              <a:buNone/>
            </a:pPr>
            <a:endParaRPr lang="en-US" sz="2400" dirty="0">
              <a:latin typeface="Times New Roman" panose="02020603050405020304" pitchFamily="18" charset="0"/>
              <a:cs typeface="Times New Roman" panose="02020603050405020304" pitchFamily="18" charset="0"/>
            </a:endParaRPr>
          </a:p>
          <a:p>
            <a:pPr lvl="0" algn="just"/>
            <a:r>
              <a:rPr lang="en-US" sz="2400" dirty="0">
                <a:latin typeface="Times New Roman" panose="02020603050405020304" pitchFamily="18" charset="0"/>
                <a:cs typeface="Times New Roman" panose="02020603050405020304" pitchFamily="18" charset="0"/>
              </a:rPr>
              <a:t>Games permit companies to simulate real life situations that customers identify with easily in such a way that target group gets more engaged.</a:t>
            </a:r>
          </a:p>
          <a:p>
            <a:pPr algn="just">
              <a:buNone/>
            </a:pPr>
            <a:endParaRPr lang="en-US" sz="2400" u="sng" dirty="0"/>
          </a:p>
        </p:txBody>
      </p:sp>
      <p:sp>
        <p:nvSpPr>
          <p:cNvPr id="4" name="Date Placeholder 3"/>
          <p:cNvSpPr>
            <a:spLocks noGrp="1"/>
          </p:cNvSpPr>
          <p:nvPr>
            <p:ph type="dt" sz="half" idx="10"/>
          </p:nvPr>
        </p:nvSpPr>
        <p:spPr/>
        <p:txBody>
          <a:bodyPr/>
          <a:lstStyle/>
          <a:p>
            <a:fld id="{9D82C455-F36A-4A5C-BC24-720447CB598E}"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just">
              <a:buNone/>
            </a:pPr>
            <a:r>
              <a:rPr lang="en-US" sz="2400" b="1" dirty="0"/>
              <a:t>                </a:t>
            </a:r>
            <a:r>
              <a:rPr lang="en-US" sz="2400" dirty="0"/>
              <a:t>Gamification Marketing benefits (CO3)</a:t>
            </a:r>
          </a:p>
        </p:txBody>
      </p:sp>
      <p:pic>
        <p:nvPicPr>
          <p:cNvPr id="9" name="Picture 2" descr="NIET, Greater Noida: Cutoff, Placements, Courses, Fees, Admission 2022">
            <a:extLst>
              <a:ext uri="{FF2B5EF4-FFF2-40B4-BE49-F238E27FC236}">
                <a16:creationId xmlns:a16="http://schemas.microsoft.com/office/drawing/2014/main" id="{D502153B-A17E-0FB0-8ABB-22233B8CB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129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92AF44-5A52-43D7-BB2A-BAE03EDBA58A}"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Digital Marketing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buNone/>
            </a:pPr>
            <a:r>
              <a:rPr lang="en-US" sz="2400" b="1" dirty="0"/>
              <a:t>                                           </a:t>
            </a:r>
            <a:r>
              <a:rPr lang="en-US" sz="2400" dirty="0"/>
              <a:t>Daily Quiz</a:t>
            </a:r>
          </a:p>
        </p:txBody>
      </p:sp>
      <p:sp>
        <p:nvSpPr>
          <p:cNvPr id="9" name="Content Placeholder 8">
            <a:extLst>
              <a:ext uri="{FF2B5EF4-FFF2-40B4-BE49-F238E27FC236}">
                <a16:creationId xmlns:a16="http://schemas.microsoft.com/office/drawing/2014/main" id="{4B80031B-6A2F-43EF-BE49-C933FD3F5FC5}"/>
              </a:ext>
            </a:extLst>
          </p:cNvPr>
          <p:cNvSpPr>
            <a:spLocks noGrp="1"/>
          </p:cNvSpPr>
          <p:nvPr>
            <p:ph idx="1"/>
          </p:nvPr>
        </p:nvSpPr>
        <p:spPr>
          <a:xfrm>
            <a:off x="457200" y="1258093"/>
            <a:ext cx="8229600" cy="4525963"/>
          </a:xfrm>
        </p:spPr>
        <p:txBody>
          <a:bodyPr>
            <a:normAutofit fontScale="92500" lnSpcReduction="20000"/>
          </a:bodyPr>
          <a:lstStyle/>
          <a:p>
            <a:pPr marL="514350" indent="-514350" algn="just">
              <a:buAutoNum type="arabicPeriod"/>
            </a:pPr>
            <a:r>
              <a:rPr lang="en-US" sz="2400" dirty="0">
                <a:latin typeface="Times New Roman" panose="02020603050405020304" pitchFamily="18" charset="0"/>
                <a:cs typeface="Times New Roman" panose="02020603050405020304" pitchFamily="18" charset="0"/>
              </a:rPr>
              <a:t>Gamification makes the user experience more enjoyable. (True/ False)</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latin typeface="Times New Roman" panose="02020603050405020304" pitchFamily="18" charset="0"/>
                <a:cs typeface="Times New Roman" panose="02020603050405020304" pitchFamily="18" charset="0"/>
              </a:rPr>
              <a:t>Name any 2 types of Gamification users.</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latin typeface="Times New Roman" panose="02020603050405020304" pitchFamily="18" charset="0"/>
                <a:cs typeface="Times New Roman" panose="02020603050405020304" pitchFamily="18" charset="0"/>
              </a:rPr>
              <a:t>______ is  defined as a set of all dynamic and entertaining solutions and elements integrated into website, app or email campaigns.</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AutoNum type="arabicPeriod"/>
            </a:pPr>
            <a:r>
              <a:rPr lang="en-US" sz="2400" dirty="0">
                <a:latin typeface="Times New Roman" panose="02020603050405020304" pitchFamily="18" charset="0"/>
                <a:cs typeface="Times New Roman" panose="02020603050405020304" pitchFamily="18" charset="0"/>
              </a:rPr>
              <a:t>_____ is an example of Marketing gamification.</a:t>
            </a:r>
          </a:p>
          <a:p>
            <a:pPr marL="514350" indent="-514350" algn="just">
              <a:buAutoNum type="arabicPeriod"/>
            </a:pPr>
            <a:endParaRPr lang="en-US" sz="2400" dirty="0">
              <a:latin typeface="Times New Roman" panose="02020603050405020304" pitchFamily="18" charset="0"/>
              <a:cs typeface="Times New Roman" panose="02020603050405020304" pitchFamily="18" charset="0"/>
            </a:endParaRPr>
          </a:p>
          <a:p>
            <a:pPr marL="514350" indent="-514350" algn="just">
              <a:buFont typeface="Arial" pitchFamily="34" charset="0"/>
              <a:buAutoNum type="arabicPeriod"/>
            </a:pPr>
            <a:r>
              <a:rPr lang="en-US" sz="2400" dirty="0">
                <a:latin typeface="Times New Roman" panose="02020603050405020304" pitchFamily="18" charset="0"/>
                <a:cs typeface="Times New Roman" panose="02020603050405020304" pitchFamily="18" charset="0"/>
              </a:rPr>
              <a:t>________ allow companies to attract fans in social media by also constituting an important element of competition.</a:t>
            </a:r>
          </a:p>
          <a:p>
            <a:pPr marL="514350" indent="-514350">
              <a:buAutoNum type="arabicPeriod"/>
            </a:pPr>
            <a:endParaRPr lang="en-US" dirty="0"/>
          </a:p>
          <a:p>
            <a:pPr marL="514350" indent="-514350">
              <a:buAutoNum type="arabicPeriod"/>
            </a:pPr>
            <a:endParaRPr lang="en-IN" dirty="0"/>
          </a:p>
        </p:txBody>
      </p:sp>
      <p:pic>
        <p:nvPicPr>
          <p:cNvPr id="10" name="Picture 2" descr="NIET, Greater Noida: Cutoff, Placements, Courses, Fees, Admission 2022">
            <a:extLst>
              <a:ext uri="{FF2B5EF4-FFF2-40B4-BE49-F238E27FC236}">
                <a16:creationId xmlns:a16="http://schemas.microsoft.com/office/drawing/2014/main" id="{2BB00203-6355-5212-12B0-C9398C656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2718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Marketing analytic tools to segment, target and position.</a:t>
            </a:r>
            <a:endParaRPr lang="en-US" sz="2200" b="1" dirty="0">
              <a:solidFill>
                <a:schemeClr val="tx1"/>
              </a:solidFill>
              <a:latin typeface="Times New Roman" panose="02020603050405020304" pitchFamily="18" charset="0"/>
              <a:cs typeface="Times New Roman" panose="02020603050405020304" pitchFamily="18" charset="0"/>
            </a:endParaRP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a:spLocks/>
          </p:cNvSpPr>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–III) </a:t>
            </a:r>
            <a:r>
              <a:rPr lang="en-US" sz="2800" dirty="0">
                <a:solidFill>
                  <a:prstClr val="black"/>
                </a:solidFill>
                <a:latin typeface="Calibri"/>
              </a:rPr>
              <a:t>Topic 5</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0"/>
            <a:ext cx="1581538" cy="906463"/>
          </a:xfrm>
          <a:prstGeom prst="rect">
            <a:avLst/>
          </a:prstGeom>
        </p:spPr>
      </p:pic>
      <p:sp>
        <p:nvSpPr>
          <p:cNvPr id="4" name="Date Placeholder 3">
            <a:extLst>
              <a:ext uri="{FF2B5EF4-FFF2-40B4-BE49-F238E27FC236}">
                <a16:creationId xmlns:a16="http://schemas.microsoft.com/office/drawing/2014/main" id="{0D5BB56E-69BF-081D-5717-C439AB97227F}"/>
              </a:ext>
            </a:extLst>
          </p:cNvPr>
          <p:cNvSpPr>
            <a:spLocks noGrp="1"/>
          </p:cNvSpPr>
          <p:nvPr>
            <p:ph type="dt" sz="half" idx="10"/>
          </p:nvPr>
        </p:nvSpPr>
        <p:spPr/>
        <p:txBody>
          <a:bodyPr/>
          <a:lstStyle/>
          <a:p>
            <a:fld id="{C21F91BC-9F4B-4E6C-92AA-AF530C7C1A45}" type="datetime1">
              <a:rPr lang="en-US" smtClean="0"/>
              <a:t>28-May-24</a:t>
            </a:fld>
            <a:endParaRPr lang="en-US"/>
          </a:p>
        </p:txBody>
      </p:sp>
      <p:sp>
        <p:nvSpPr>
          <p:cNvPr id="6" name="Footer Placeholder 5">
            <a:extLst>
              <a:ext uri="{FF2B5EF4-FFF2-40B4-BE49-F238E27FC236}">
                <a16:creationId xmlns:a16="http://schemas.microsoft.com/office/drawing/2014/main" id="{B184B3FF-6866-ECFA-5024-BFD9239A9DBC}"/>
              </a:ext>
            </a:extLst>
          </p:cNvPr>
          <p:cNvSpPr>
            <a:spLocks noGrp="1"/>
          </p:cNvSpPr>
          <p:nvPr>
            <p:ph type="ftr" sz="quarter" idx="11"/>
          </p:nvPr>
        </p:nvSpPr>
        <p:spPr/>
        <p:txBody>
          <a:bodyPr/>
          <a:lstStyle/>
          <a:p>
            <a:r>
              <a:rPr lang="sv-SE"/>
              <a:t>Digital Marketing               Unit 3</a:t>
            </a:r>
            <a:endParaRPr lang="en-US" dirty="0"/>
          </a:p>
        </p:txBody>
      </p:sp>
      <p:sp>
        <p:nvSpPr>
          <p:cNvPr id="7" name="Slide Number Placeholder 6">
            <a:extLst>
              <a:ext uri="{FF2B5EF4-FFF2-40B4-BE49-F238E27FC236}">
                <a16:creationId xmlns:a16="http://schemas.microsoft.com/office/drawing/2014/main" id="{ED746CEC-364D-B6D0-9B3F-9B689E42BC31}"/>
              </a:ext>
            </a:extLst>
          </p:cNvPr>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23127164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1C265-7855-4384-9F0D-EF48A6419D8C}" type="datetime1">
              <a:rPr lang="en-US" smtClean="0">
                <a:solidFill>
                  <a:prstClr val="black">
                    <a:tint val="75000"/>
                  </a:prstClr>
                </a:solidFill>
              </a:rPr>
              <a:t>28-May-24</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98</a:t>
            </a:fld>
            <a:endParaRPr lang="en-US">
              <a:solidFill>
                <a:prstClr val="black">
                  <a:tint val="75000"/>
                </a:prstClr>
              </a:solidFill>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pic>
        <p:nvPicPr>
          <p:cNvPr id="10" name="Picture 2" descr="NIET, Greater Noida: Cutoff, Placements, Courses, Fees, Admission 2022">
            <a:extLst>
              <a:ext uri="{FF2B5EF4-FFF2-40B4-BE49-F238E27FC236}">
                <a16:creationId xmlns:a16="http://schemas.microsoft.com/office/drawing/2014/main" id="{2BB00203-6355-5212-12B0-C9398C656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066800"/>
            <a:ext cx="8229600" cy="4953000"/>
          </a:xfrm>
        </p:spPr>
        <p:txBody>
          <a:bodyPr>
            <a:noAutofit/>
          </a:bodyPr>
          <a:lstStyle/>
          <a:p>
            <a:pPr marL="0" indent="0">
              <a:buNone/>
            </a:pPr>
            <a:r>
              <a:rPr lang="en-IN" sz="2400" dirty="0">
                <a:latin typeface="Times New Roman" panose="02020603050405020304" pitchFamily="18" charset="0"/>
                <a:cs typeface="Times New Roman" panose="02020603050405020304" pitchFamily="18" charset="0"/>
              </a:rPr>
              <a:t>When used correctly, analytics can provide you with an immense pool of information, an d can really help you to pinpoint effective marketing strategies and target you r market correctly. Today we are going to look at how marketing analytics tools can help you segment and target new readers, how to differentiate between  customers and your target audience, and finally how to read key metrics via conversion tracking.</a:t>
            </a: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Target Audience</a:t>
            </a:r>
          </a:p>
          <a:p>
            <a:r>
              <a:rPr lang="en-IN" sz="2400" dirty="0">
                <a:latin typeface="Times New Roman" panose="02020603050405020304" pitchFamily="18" charset="0"/>
                <a:cs typeface="Times New Roman" panose="02020603050405020304" pitchFamily="18" charset="0"/>
              </a:rPr>
              <a:t>Google Analytics Dashboard Know where Visitors Comes From</a:t>
            </a:r>
          </a:p>
          <a:p>
            <a:r>
              <a:rPr lang="en-IN" sz="2400" dirty="0" err="1">
                <a:latin typeface="Times New Roman" panose="02020603050405020304" pitchFamily="18" charset="0"/>
                <a:cs typeface="Times New Roman" panose="02020603050405020304" pitchFamily="18" charset="0"/>
              </a:rPr>
              <a:t>Adwords</a:t>
            </a:r>
            <a:r>
              <a:rPr lang="en-IN" sz="2400" dirty="0">
                <a:latin typeface="Times New Roman" panose="02020603050405020304" pitchFamily="18" charset="0"/>
                <a:cs typeface="Times New Roman" panose="02020603050405020304" pitchFamily="18" charset="0"/>
              </a:rPr>
              <a:t> Conversion Tracking</a:t>
            </a:r>
          </a:p>
        </p:txBody>
      </p:sp>
    </p:spTree>
    <p:extLst>
      <p:ext uri="{BB962C8B-B14F-4D97-AF65-F5344CB8AC3E}">
        <p14:creationId xmlns:p14="http://schemas.microsoft.com/office/powerpoint/2010/main" val="33097406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FCD6CE-ED4D-433B-B2ED-5DF6DF6321B5}" type="datetime1">
              <a:rPr lang="en-US" smtClean="0">
                <a:solidFill>
                  <a:prstClr val="black">
                    <a:tint val="75000"/>
                  </a:prstClr>
                </a:solidFill>
              </a:rPr>
              <a:t>28-May-24</a:t>
            </a:fld>
            <a:endParaRPr lang="en-US">
              <a:solidFill>
                <a:prstClr val="black">
                  <a:tint val="75000"/>
                </a:prstClr>
              </a:solidFill>
            </a:endParaRPr>
          </a:p>
        </p:txBody>
      </p:sp>
      <p:sp>
        <p:nvSpPr>
          <p:cNvPr id="5" name="Footer Placeholder 4"/>
          <p:cNvSpPr>
            <a:spLocks noGrp="1"/>
          </p:cNvSpPr>
          <p:nvPr>
            <p:ph type="ftr" sz="quarter" idx="11"/>
          </p:nvPr>
        </p:nvSpPr>
        <p:spPr>
          <a:xfrm>
            <a:off x="2514600" y="6356350"/>
            <a:ext cx="5029200" cy="365125"/>
          </a:xfrm>
        </p:spPr>
        <p:txBody>
          <a:bodyPr/>
          <a:lstStyle/>
          <a:p>
            <a:r>
              <a:rPr lang="sv-SE">
                <a:solidFill>
                  <a:prstClr val="black">
                    <a:tint val="75000"/>
                  </a:prstClr>
                </a:solidFill>
              </a:rPr>
              <a:t>Digital Marketing               Unit 3</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99</a:t>
            </a:fld>
            <a:endParaRPr lang="en-US">
              <a:solidFill>
                <a:prstClr val="black">
                  <a:tint val="75000"/>
                </a:prstClr>
              </a:solidFill>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solidFill>
                  <a:prstClr val="black"/>
                </a:solidFill>
              </a:rPr>
              <a:t>Marketing analytic tools to segment, target and position</a:t>
            </a:r>
          </a:p>
        </p:txBody>
      </p:sp>
      <p:pic>
        <p:nvPicPr>
          <p:cNvPr id="10" name="Picture 2" descr="NIET, Greater Noida: Cutoff, Placements, Courses, Fees, Admission 2022">
            <a:extLst>
              <a:ext uri="{FF2B5EF4-FFF2-40B4-BE49-F238E27FC236}">
                <a16:creationId xmlns:a16="http://schemas.microsoft.com/office/drawing/2014/main" id="{2BB00203-6355-5212-12B0-C9398C656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716"/>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81000" y="1219200"/>
            <a:ext cx="8229600" cy="4525963"/>
          </a:xfrm>
        </p:spPr>
        <p:txBody>
          <a:bodyPr>
            <a:normAutofit fontScale="55000" lnSpcReduction="20000"/>
          </a:bodyPr>
          <a:lstStyle/>
          <a:p>
            <a:r>
              <a:rPr lang="en-IN" sz="4200" dirty="0">
                <a:latin typeface="Times New Roman" panose="02020603050405020304" pitchFamily="18" charset="0"/>
                <a:cs typeface="Times New Roman" panose="02020603050405020304" pitchFamily="18" charset="0"/>
              </a:rPr>
              <a:t>Target Audience</a:t>
            </a:r>
          </a:p>
          <a:p>
            <a:endParaRPr lang="en-IN" sz="4200" dirty="0">
              <a:latin typeface="Times New Roman" panose="02020603050405020304" pitchFamily="18" charset="0"/>
              <a:cs typeface="Times New Roman" panose="02020603050405020304" pitchFamily="18" charset="0"/>
            </a:endParaRPr>
          </a:p>
          <a:p>
            <a:pPr marL="0" indent="0">
              <a:buNone/>
            </a:pPr>
            <a:r>
              <a:rPr lang="en-IN" sz="4200" dirty="0">
                <a:latin typeface="Times New Roman" panose="02020603050405020304" pitchFamily="18" charset="0"/>
                <a:cs typeface="Times New Roman" panose="02020603050405020304" pitchFamily="18" charset="0"/>
              </a:rPr>
              <a:t>Google Analytics can really provide you with a myriad of information ,as long as you know where to find it and how to read the data. Website metrics will help you review user traffic and define all types of information about you r visitors. This, in turn, will give you the opportunity to see exactly where your visitors are coming from ,and even why they are visiting your content. Analytics should become a key part of your business, objectives as they can be used to help you develop all types of areas of your business: sales (ecommerce), lead generation, content publishing, online information , and branding. Analytics can easily be used as a way to segment your traffic or your users and define you r target audience, which will then help you identify areas where you can target new readers.</a:t>
            </a:r>
          </a:p>
          <a:p>
            <a:endParaRPr lang="en-IN" dirty="0"/>
          </a:p>
        </p:txBody>
      </p:sp>
    </p:spTree>
    <p:extLst>
      <p:ext uri="{BB962C8B-B14F-4D97-AF65-F5344CB8AC3E}">
        <p14:creationId xmlns:p14="http://schemas.microsoft.com/office/powerpoint/2010/main" val="1408419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15948</TotalTime>
  <Words>7935</Words>
  <Application>Microsoft Office PowerPoint</Application>
  <PresentationFormat>On-screen Show (4:3)</PresentationFormat>
  <Paragraphs>1212</Paragraphs>
  <Slides>120</Slides>
  <Notes>21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29" baseType="lpstr">
      <vt:lpstr>Arial</vt:lpstr>
      <vt:lpstr>Calibri</vt:lpstr>
      <vt:lpstr>Carlito</vt:lpstr>
      <vt:lpstr>Gilroy</vt:lpstr>
      <vt:lpstr>PTSerif</vt:lpstr>
      <vt:lpstr>Times New Roman</vt:lpstr>
      <vt:lpstr>Wingdings</vt:lpstr>
      <vt:lpstr>Office Theme</vt:lpstr>
      <vt:lpstr>Document</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Google Analytics, AdWords, and other on line analytics and advertising tools all contain a huge pool of information that will help you create not only your own brand, but also develop and grow you r target audience and pi n point advertising strategies that work for you. All of this information can help you grow your business and there are many extensive guides available on line for free. You can't go wrong with using all of this available data to your advantage!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Abhishek Kumar</cp:lastModifiedBy>
  <cp:revision>291</cp:revision>
  <dcterms:created xsi:type="dcterms:W3CDTF">2006-08-16T00:00:00Z</dcterms:created>
  <dcterms:modified xsi:type="dcterms:W3CDTF">2024-05-28T15:09:40Z</dcterms:modified>
</cp:coreProperties>
</file>